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1334" r:id="rId2"/>
    <p:sldId id="1335" r:id="rId3"/>
    <p:sldId id="1336" r:id="rId4"/>
    <p:sldId id="1337" r:id="rId5"/>
    <p:sldId id="1338" r:id="rId6"/>
    <p:sldId id="1339" r:id="rId7"/>
    <p:sldId id="1340" r:id="rId8"/>
    <p:sldId id="1341" r:id="rId9"/>
    <p:sldId id="1342" r:id="rId10"/>
    <p:sldId id="1343" r:id="rId11"/>
    <p:sldId id="1332" r:id="rId12"/>
    <p:sldId id="1333" r:id="rId13"/>
    <p:sldId id="1349" r:id="rId14"/>
    <p:sldId id="1350" r:id="rId15"/>
    <p:sldId id="1351" r:id="rId16"/>
    <p:sldId id="1352" r:id="rId17"/>
    <p:sldId id="1353" r:id="rId18"/>
    <p:sldId id="1354" r:id="rId19"/>
    <p:sldId id="1355" r:id="rId20"/>
    <p:sldId id="1356" r:id="rId21"/>
    <p:sldId id="1357" r:id="rId22"/>
    <p:sldId id="1358" r:id="rId23"/>
    <p:sldId id="1359" r:id="rId24"/>
    <p:sldId id="1360" r:id="rId25"/>
    <p:sldId id="1361" r:id="rId26"/>
    <p:sldId id="1362" r:id="rId27"/>
    <p:sldId id="1364" r:id="rId28"/>
    <p:sldId id="1365" r:id="rId29"/>
    <p:sldId id="1378" r:id="rId30"/>
    <p:sldId id="1366" r:id="rId31"/>
    <p:sldId id="1376" r:id="rId32"/>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4 系统测试汇报" id="{F67AB520-508A-4A13-A980-F6CB9FE41732}">
          <p14:sldIdLst>
            <p14:sldId id="1334"/>
            <p14:sldId id="1335"/>
            <p14:sldId id="1336"/>
            <p14:sldId id="1337"/>
            <p14:sldId id="1338"/>
            <p14:sldId id="1339"/>
            <p14:sldId id="1340"/>
            <p14:sldId id="1341"/>
            <p14:sldId id="1342"/>
            <p14:sldId id="1343"/>
            <p14:sldId id="1332"/>
            <p14:sldId id="1333"/>
            <p14:sldId id="1349"/>
            <p14:sldId id="1350"/>
            <p14:sldId id="1351"/>
            <p14:sldId id="1352"/>
            <p14:sldId id="1353"/>
            <p14:sldId id="1354"/>
            <p14:sldId id="1355"/>
            <p14:sldId id="1356"/>
            <p14:sldId id="1357"/>
            <p14:sldId id="1358"/>
            <p14:sldId id="1359"/>
            <p14:sldId id="1360"/>
            <p14:sldId id="1361"/>
            <p14:sldId id="1362"/>
            <p14:sldId id="1364"/>
            <p14:sldId id="1365"/>
            <p14:sldId id="1378"/>
            <p14:sldId id="1366"/>
            <p14:sldId id="1376"/>
          </p14:sldIdLst>
        </p14:section>
      </p14:sectionLst>
    </p:ext>
    <p:ext uri="{EFAFB233-063F-42B5-8137-9DF3F51BA10A}">
      <p15:sldGuideLst xmlns:p15="http://schemas.microsoft.com/office/powerpoint/2012/main">
        <p15:guide id="1" orient="horz" pos="2160">
          <p15:clr>
            <a:srgbClr val="A4A3A4"/>
          </p15:clr>
        </p15:guide>
        <p15:guide id="2" pos="3817">
          <p15:clr>
            <a:srgbClr val="A4A3A4"/>
          </p15:clr>
        </p15:guide>
        <p15:guide id="3" orient="horz" pos="86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8"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1E6"/>
    <a:srgbClr val="F8E6CE"/>
    <a:srgbClr val="FF7900"/>
    <a:srgbClr val="2B686F"/>
    <a:srgbClr val="606060"/>
    <a:srgbClr val="54B244"/>
    <a:srgbClr val="F39643"/>
    <a:srgbClr val="EAEFF7"/>
    <a:srgbClr val="D2DEEF"/>
    <a:srgbClr val="F479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0" autoAdjust="0"/>
    <p:restoredTop sz="83204" autoAdjust="0"/>
  </p:normalViewPr>
  <p:slideViewPr>
    <p:cSldViewPr snapToGrid="0">
      <p:cViewPr varScale="1">
        <p:scale>
          <a:sx n="111" d="100"/>
          <a:sy n="111" d="100"/>
        </p:scale>
        <p:origin x="1111" y="72"/>
      </p:cViewPr>
      <p:guideLst>
        <p:guide orient="horz" pos="2160"/>
        <p:guide pos="3817"/>
        <p:guide orient="horz" pos="867"/>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5-29T16:50:45.864" idx="8">
    <p:pos x="7046" y="3664"/>
    <p:text>全页修改</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D64EA3-99AB-AB42-B6D5-435C8B45EE99}" type="datetimeFigureOut">
              <a:rPr kumimoji="1" lang="zh-CN" altLang="en-US" smtClean="0"/>
              <a:t>2025/10/8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65780A-6FED-6646-B760-9689D9D47F6B}"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EBA84-12BD-9348-991F-05D463FA2A5D}" type="datetimeFigureOut">
              <a:rPr kumimoji="1" lang="zh-CN" altLang="en-US" smtClean="0"/>
              <a:t>2025/10/8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39AA0-45D0-1048-A5F3-6A3C0A02A50F}"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各位领导同事上午好，下面我来汇报本项目系统测试情况。根据研发体系测试管理规定的系统测试准出条件，项目当前是遗留一个轻微软件缺陷，无致命严重缺陷，满足准出条件，结论为测试通过。</a:t>
            </a:r>
          </a:p>
        </p:txBody>
      </p:sp>
      <p:sp>
        <p:nvSpPr>
          <p:cNvPr id="4" name="灯片编号占位符 3"/>
          <p:cNvSpPr>
            <a:spLocks noGrp="1"/>
          </p:cNvSpPr>
          <p:nvPr>
            <p:ph type="sldNum" sz="quarter" idx="5"/>
          </p:nvPr>
        </p:nvSpPr>
        <p:spPr/>
        <p:txBody>
          <a:bodyPr/>
          <a:lstStyle/>
          <a:p>
            <a:fld id="{ACE39AA0-45D0-1048-A5F3-6A3C0A02A50F}" type="slidenum">
              <a:rPr kumimoji="1" lang="zh-CN" altLang="en-US" smtClean="0"/>
              <a:t>1</a:t>
            </a:fld>
            <a:endParaRPr kumimoji="1" lang="zh-CN" altLang="en-US"/>
          </a:p>
        </p:txBody>
      </p:sp>
    </p:spTree>
    <p:extLst>
      <p:ext uri="{BB962C8B-B14F-4D97-AF65-F5344CB8AC3E}">
        <p14:creationId xmlns:p14="http://schemas.microsoft.com/office/powerpoint/2010/main" val="3035322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a:t>
            </a:r>
            <a:r>
              <a:rPr lang="en-US" altLang="zh-CN" dirty="0"/>
              <a:t>4</a:t>
            </a:r>
            <a:r>
              <a:rPr lang="zh-CN" altLang="en-US" dirty="0"/>
              <a:t>个实证站点样本量较少，所以我们在系统测试阶段也增加了补充测试，依据用电特征和光储配置，批量构建了</a:t>
            </a:r>
            <a:r>
              <a:rPr lang="en-US" altLang="zh-CN" dirty="0"/>
              <a:t>300</a:t>
            </a:r>
            <a:r>
              <a:rPr lang="zh-CN" altLang="en-US" dirty="0"/>
              <a:t>户长达</a:t>
            </a:r>
            <a:r>
              <a:rPr lang="en-US" altLang="zh-CN" dirty="0"/>
              <a:t>9</a:t>
            </a:r>
            <a:r>
              <a:rPr lang="zh-CN" altLang="en-US" dirty="0"/>
              <a:t>个月的样本量，按照</a:t>
            </a:r>
            <a:r>
              <a:rPr lang="en-US" altLang="zh-CN" dirty="0"/>
              <a:t>TR2</a:t>
            </a:r>
            <a:r>
              <a:rPr lang="zh-CN" altLang="en-US" dirty="0"/>
              <a:t>当时定的有效建议占比≥</a:t>
            </a:r>
            <a:r>
              <a:rPr lang="en-US" altLang="zh-CN" dirty="0"/>
              <a:t>80%</a:t>
            </a:r>
            <a:r>
              <a:rPr lang="zh-CN" altLang="en-US" dirty="0"/>
              <a:t>这一规格，实测结果为</a:t>
            </a:r>
            <a:r>
              <a:rPr lang="en-US" altLang="zh-CN" dirty="0"/>
              <a:t>98.83%</a:t>
            </a:r>
            <a:r>
              <a:rPr lang="zh-CN" altLang="en-US" dirty="0"/>
              <a:t>，判定为通过。下方这个图简单描述了智能建议整体的测试方案，首先准备了从去年</a:t>
            </a:r>
            <a:r>
              <a:rPr lang="en-US" altLang="zh-CN" dirty="0"/>
              <a:t>4</a:t>
            </a:r>
            <a:r>
              <a:rPr lang="zh-CN" altLang="en-US" dirty="0"/>
              <a:t>月到</a:t>
            </a:r>
            <a:r>
              <a:rPr lang="en-US" altLang="zh-CN" dirty="0"/>
              <a:t>12</a:t>
            </a:r>
            <a:r>
              <a:rPr lang="zh-CN" altLang="en-US" dirty="0"/>
              <a:t>月共</a:t>
            </a:r>
            <a:r>
              <a:rPr lang="en-US" altLang="zh-CN" dirty="0"/>
              <a:t>9</a:t>
            </a:r>
            <a:r>
              <a:rPr lang="zh-CN" altLang="en-US" dirty="0"/>
              <a:t>个月的真实电站发用电数据，前三个月数据用于前期光功率和负荷预测算法训练，以得到后面六个月的预测数据，然后调用智能建议算法输出这</a:t>
            </a:r>
            <a:r>
              <a:rPr lang="en-US" altLang="zh-CN" dirty="0"/>
              <a:t>6</a:t>
            </a:r>
            <a:r>
              <a:rPr lang="zh-CN" altLang="en-US" dirty="0"/>
              <a:t>个月的智能建议，再根据用电费用计算公式算出这</a:t>
            </a:r>
            <a:r>
              <a:rPr lang="en-US" altLang="zh-CN" dirty="0"/>
              <a:t>6</a:t>
            </a:r>
            <a:r>
              <a:rPr lang="zh-CN" altLang="en-US" dirty="0"/>
              <a:t>个月建议前用电费用和建议后用电费用，最后测试智能建议整体的一个降费效果。关于用电费用计算公式下一页会详细讲解</a:t>
            </a:r>
          </a:p>
        </p:txBody>
      </p:sp>
      <p:sp>
        <p:nvSpPr>
          <p:cNvPr id="4" name="灯片编号占位符 3"/>
          <p:cNvSpPr>
            <a:spLocks noGrp="1"/>
          </p:cNvSpPr>
          <p:nvPr>
            <p:ph type="sldNum" sz="quarter" idx="5"/>
          </p:nvPr>
        </p:nvSpPr>
        <p:spPr/>
        <p:txBody>
          <a:bodyPr/>
          <a:lstStyle/>
          <a:p>
            <a:fld id="{ACE39AA0-45D0-1048-A5F3-6A3C0A02A50F}" type="slidenum">
              <a:rPr kumimoji="1" lang="zh-CN" altLang="en-US" smtClean="0"/>
              <a:t>10</a:t>
            </a:fld>
            <a:endParaRPr kumimoji="1" lang="zh-CN" altLang="en-US"/>
          </a:p>
        </p:txBody>
      </p:sp>
    </p:spTree>
    <p:extLst>
      <p:ext uri="{BB962C8B-B14F-4D97-AF65-F5344CB8AC3E}">
        <p14:creationId xmlns:p14="http://schemas.microsoft.com/office/powerpoint/2010/main" val="1925703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6F7E6-35F7-588D-176D-67208EC4DF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4FA3E-4897-B6F9-52A9-2E025080E6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ECFEDD-C34C-8D72-4024-FDB8B2E2C65F}"/>
              </a:ext>
            </a:extLst>
          </p:cNvPr>
          <p:cNvSpPr>
            <a:spLocks noGrp="1"/>
          </p:cNvSpPr>
          <p:nvPr>
            <p:ph type="body" idx="1"/>
          </p:nvPr>
        </p:nvSpPr>
        <p:spPr/>
        <p:txBody>
          <a:bodyPr/>
          <a:lstStyle/>
          <a:p>
            <a:r>
              <a:rPr lang="zh-CN" altLang="en-US" dirty="0"/>
              <a:t>首先介绍下光储逆变器自带的最大自发自用逻辑</a:t>
            </a:r>
            <a:r>
              <a:rPr lang="en-US" altLang="zh-CN" dirty="0"/>
              <a:t>……ok</a:t>
            </a:r>
            <a:r>
              <a:rPr lang="zh-CN" altLang="en-US" dirty="0"/>
              <a:t>，这是最大自发自用逻辑；</a:t>
            </a:r>
            <a:endParaRPr lang="en-US" altLang="zh-CN" dirty="0"/>
          </a:p>
          <a:p>
            <a:r>
              <a:rPr lang="zh-CN" altLang="en-US" dirty="0"/>
              <a:t>左图展示的是电网功率的计算式，</a:t>
            </a:r>
            <a:r>
              <a:rPr lang="en-US" altLang="zh-CN" dirty="0"/>
              <a:t>Pg</a:t>
            </a:r>
            <a:r>
              <a:rPr lang="zh-CN" altLang="en-US" dirty="0"/>
              <a:t>表示电网功率，</a:t>
            </a:r>
            <a:r>
              <a:rPr lang="en-US" altLang="zh-CN" dirty="0"/>
              <a:t>Pl</a:t>
            </a:r>
            <a:r>
              <a:rPr lang="zh-CN" altLang="en-US" dirty="0"/>
              <a:t>为负荷功率，</a:t>
            </a:r>
            <a:r>
              <a:rPr lang="en-US" altLang="zh-CN" dirty="0" err="1"/>
              <a:t>Ppv</a:t>
            </a:r>
            <a:r>
              <a:rPr lang="zh-CN" altLang="en-US" dirty="0"/>
              <a:t>为光伏发电功率，</a:t>
            </a:r>
            <a:r>
              <a:rPr lang="en-US" altLang="zh-CN" dirty="0"/>
              <a:t>Pb</a:t>
            </a:r>
            <a:r>
              <a:rPr lang="zh-CN" altLang="en-US" dirty="0"/>
              <a:t>为储能充放电功率，前两个直接读取实际值，关于储能充放电功率如何推算，我们这里可以分两个场景：负荷比光伏大，储能放电，放电功率取值我们会拿负荷功率与发电功率的差值和储能最大放电功率比较，取最小值；负荷比光伏小，储能充电，充电功率取值我们会拿负荷功率与发电功率的差值和储能最大充电功率比较，又因为最大充电功率前面加了个负号表示充电，所以这里取最大值。储能充放电功率得出后，每一时间点的</a:t>
            </a:r>
            <a:r>
              <a:rPr lang="en-US" altLang="zh-CN" dirty="0"/>
              <a:t>SOC</a:t>
            </a:r>
            <a:r>
              <a:rPr lang="zh-CN" altLang="en-US" dirty="0"/>
              <a:t>也就算出来了。</a:t>
            </a:r>
          </a:p>
        </p:txBody>
      </p:sp>
      <p:sp>
        <p:nvSpPr>
          <p:cNvPr id="4" name="灯片编号占位符 3">
            <a:extLst>
              <a:ext uri="{FF2B5EF4-FFF2-40B4-BE49-F238E27FC236}">
                <a16:creationId xmlns:a16="http://schemas.microsoft.com/office/drawing/2014/main" id="{4CBF4F2C-9B98-9855-8FB2-4D4709F5D3EE}"/>
              </a:ext>
            </a:extLst>
          </p:cNvPr>
          <p:cNvSpPr>
            <a:spLocks noGrp="1"/>
          </p:cNvSpPr>
          <p:nvPr>
            <p:ph type="sldNum" sz="quarter" idx="10"/>
          </p:nvPr>
        </p:nvSpPr>
        <p:spPr/>
        <p:txBody>
          <a:bodyPr/>
          <a:lstStyle/>
          <a:p>
            <a:fld id="{ACE39AA0-45D0-1048-A5F3-6A3C0A02A50F}" type="slidenum">
              <a:rPr kumimoji="1" lang="zh-CN" altLang="en-US" smtClean="0"/>
              <a:t>11</a:t>
            </a:fld>
            <a:endParaRPr kumimoji="1" lang="zh-CN" altLang="en-US"/>
          </a:p>
        </p:txBody>
      </p:sp>
    </p:spTree>
    <p:extLst>
      <p:ext uri="{BB962C8B-B14F-4D97-AF65-F5344CB8AC3E}">
        <p14:creationId xmlns:p14="http://schemas.microsoft.com/office/powerpoint/2010/main" val="3313592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A16B1-37AF-8AEF-A2DF-B71EC16B5C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91A2EB-E7E9-6E88-0FAB-4895F53F08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0F89E6-DA57-8CCF-AB9E-8061DD93CC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这一页着重讲下每日用电费用和降费率的计算公式</a:t>
            </a:r>
            <a:r>
              <a:rPr lang="en-US" altLang="zh-CN" dirty="0"/>
              <a:t>……</a:t>
            </a:r>
            <a:r>
              <a:rPr lang="zh-CN" altLang="en-US" dirty="0"/>
              <a:t>左侧的用电费用计算公式是一个分段函数，里面用到的数据时间粒度是</a:t>
            </a:r>
            <a:r>
              <a:rPr lang="en-US" altLang="zh-CN" dirty="0"/>
              <a:t>5min</a:t>
            </a:r>
            <a:r>
              <a:rPr lang="zh-CN" altLang="en-US" dirty="0"/>
              <a:t>级，</a:t>
            </a:r>
            <a:r>
              <a:rPr lang="en-US" altLang="zh-CN" dirty="0"/>
              <a:t>Pg</a:t>
            </a:r>
            <a:r>
              <a:rPr lang="zh-CN" altLang="en-US" dirty="0"/>
              <a:t>表示某一时刻的电网功率，这个值的推算逻辑刚才已经解释过了，大于零表示电网放电，小于零表示馈网。</a:t>
            </a:r>
            <a:r>
              <a:rPr lang="en-US" altLang="zh-CN" dirty="0"/>
              <a:t>Ug</a:t>
            </a:r>
            <a:r>
              <a:rPr lang="zh-CN" altLang="en-US" dirty="0"/>
              <a:t>表示电网电价，根据电网功率的正负来选择是用下网电价计算还是上网电价计算。</a:t>
            </a:r>
            <a:r>
              <a:rPr lang="en-US" altLang="zh-CN" dirty="0"/>
              <a:t>Ok</a:t>
            </a:r>
            <a:r>
              <a:rPr lang="zh-CN" altLang="en-US" dirty="0"/>
              <a:t>，这是公式的前半部分，虽然在前半部分的计算过程里已经包含了光储逆变器最大自发自用逻辑（解释此逻辑），这是光储逆变器自带的最大自发自用逻辑，但我们在衡量当日用电费用时，为了进一步减小储能对用电费用计算的影响，所以把储能价值差也纳入进来，</a:t>
            </a:r>
            <a:r>
              <a:rPr lang="en-US" altLang="zh-CN" dirty="0" err="1"/>
              <a:t>SOCend</a:t>
            </a:r>
            <a:r>
              <a:rPr lang="zh-CN" altLang="en-US" dirty="0"/>
              <a:t>表示这一天结束时的</a:t>
            </a:r>
            <a:r>
              <a:rPr lang="en-US" altLang="zh-CN" dirty="0"/>
              <a:t>SOC</a:t>
            </a:r>
            <a:r>
              <a:rPr lang="zh-CN" altLang="en-US" dirty="0"/>
              <a:t>，</a:t>
            </a:r>
            <a:r>
              <a:rPr lang="en-US" altLang="zh-CN" dirty="0" err="1"/>
              <a:t>SOCstart</a:t>
            </a:r>
            <a:r>
              <a:rPr lang="zh-CN" altLang="en-US" dirty="0"/>
              <a:t>表示这一天开始时的</a:t>
            </a:r>
            <a:r>
              <a:rPr lang="en-US" altLang="zh-CN" dirty="0"/>
              <a:t>SOC</a:t>
            </a:r>
            <a:r>
              <a:rPr lang="zh-CN" altLang="en-US" dirty="0"/>
              <a:t>，二者做差再</a:t>
            </a:r>
            <a:r>
              <a:rPr lang="en-US" altLang="zh-CN" dirty="0"/>
              <a:t>×</a:t>
            </a:r>
            <a:r>
              <a:rPr lang="zh-CN" altLang="en-US" dirty="0"/>
              <a:t>储能电池容量</a:t>
            </a:r>
            <a:r>
              <a:rPr lang="en-US" altLang="zh-CN" dirty="0"/>
              <a:t>×</a:t>
            </a:r>
            <a:r>
              <a:rPr lang="zh-CN" altLang="en-US" dirty="0"/>
              <a:t>这一天结束时的下网电价，最终算出这一天的用电费用；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右侧的降费率计算，这个比较好理解，采纳建议前成本为</a:t>
            </a:r>
            <a:r>
              <a:rPr lang="en-US" altLang="zh-CN" dirty="0" err="1"/>
              <a:t>costd</a:t>
            </a:r>
            <a:r>
              <a:rPr lang="zh-CN" altLang="en-US" dirty="0"/>
              <a:t>，采纳建议后成本为</a:t>
            </a:r>
            <a:r>
              <a:rPr lang="en-US" altLang="zh-CN" dirty="0" err="1"/>
              <a:t>costd</a:t>
            </a:r>
            <a:r>
              <a:rPr lang="en-US" altLang="zh-CN" dirty="0"/>
              <a:t>’</a:t>
            </a:r>
            <a:r>
              <a:rPr lang="zh-CN" altLang="en-US" dirty="0"/>
              <a:t>，二者做差表示采纳后降低的费用，再除以采纳前费用，得到日降费率</a:t>
            </a:r>
            <a:r>
              <a:rPr lang="en-US" altLang="zh-CN" dirty="0"/>
              <a:t>……</a:t>
            </a:r>
            <a:r>
              <a:rPr lang="zh-CN" altLang="en-US" dirty="0"/>
              <a:t>样本量分别为单用户单日、单用户多日、多用户多日的用于计算日均降费率的计算公式</a:t>
            </a:r>
            <a:endParaRPr lang="en-US" altLang="zh-CN" dirty="0"/>
          </a:p>
          <a:p>
            <a:endParaRPr lang="zh-CN" altLang="en-US" dirty="0"/>
          </a:p>
        </p:txBody>
      </p:sp>
      <p:sp>
        <p:nvSpPr>
          <p:cNvPr id="4" name="灯片编号占位符 3">
            <a:extLst>
              <a:ext uri="{FF2B5EF4-FFF2-40B4-BE49-F238E27FC236}">
                <a16:creationId xmlns:a16="http://schemas.microsoft.com/office/drawing/2014/main" id="{F8B181E4-5ED3-580A-F374-20E467CF77C1}"/>
              </a:ext>
            </a:extLst>
          </p:cNvPr>
          <p:cNvSpPr>
            <a:spLocks noGrp="1"/>
          </p:cNvSpPr>
          <p:nvPr>
            <p:ph type="sldNum" sz="quarter" idx="10"/>
          </p:nvPr>
        </p:nvSpPr>
        <p:spPr/>
        <p:txBody>
          <a:bodyPr/>
          <a:lstStyle/>
          <a:p>
            <a:fld id="{ACE39AA0-45D0-1048-A5F3-6A3C0A02A50F}" type="slidenum">
              <a:rPr kumimoji="1" lang="zh-CN" altLang="en-US" smtClean="0"/>
              <a:t>12</a:t>
            </a:fld>
            <a:endParaRPr kumimoji="1" lang="zh-CN" altLang="en-US"/>
          </a:p>
        </p:txBody>
      </p:sp>
    </p:spTree>
    <p:extLst>
      <p:ext uri="{BB962C8B-B14F-4D97-AF65-F5344CB8AC3E}">
        <p14:creationId xmlns:p14="http://schemas.microsoft.com/office/powerpoint/2010/main" val="1603785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E299A-C349-A9F8-9137-0DBD142DE1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EE326B-2F5F-08DB-7485-A27B66C2DE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EC5274-0196-844E-5E60-4B80258C40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根据用电费用计算公式算出所有样本的测试结果，并根据用电特征和光储配置对测试结果进行统计，实测整体有效建议占比</a:t>
            </a:r>
            <a:r>
              <a:rPr lang="en-US" altLang="zh-CN" dirty="0"/>
              <a:t>98.85%</a:t>
            </a:r>
            <a:r>
              <a:rPr lang="zh-CN" altLang="en-US" dirty="0"/>
              <a:t>＞</a:t>
            </a:r>
            <a:r>
              <a:rPr lang="en-US" altLang="zh-CN" dirty="0"/>
              <a:t>80%</a:t>
            </a:r>
            <a:r>
              <a:rPr lang="zh-CN" altLang="en-US" dirty="0"/>
              <a:t>，满足规格。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a:extLst>
              <a:ext uri="{FF2B5EF4-FFF2-40B4-BE49-F238E27FC236}">
                <a16:creationId xmlns:a16="http://schemas.microsoft.com/office/drawing/2014/main" id="{9A609C94-CAAC-1FAC-2AAE-CC1B668D8B21}"/>
              </a:ext>
            </a:extLst>
          </p:cNvPr>
          <p:cNvSpPr>
            <a:spLocks noGrp="1"/>
          </p:cNvSpPr>
          <p:nvPr>
            <p:ph type="sldNum" sz="quarter" idx="10"/>
          </p:nvPr>
        </p:nvSpPr>
        <p:spPr/>
        <p:txBody>
          <a:bodyPr/>
          <a:lstStyle/>
          <a:p>
            <a:fld id="{ACE39AA0-45D0-1048-A5F3-6A3C0A02A50F}" type="slidenum">
              <a:rPr kumimoji="1" lang="zh-CN" altLang="en-US" smtClean="0"/>
              <a:t>13</a:t>
            </a:fld>
            <a:endParaRPr kumimoji="1" lang="zh-CN" altLang="en-US"/>
          </a:p>
        </p:txBody>
      </p:sp>
    </p:spTree>
    <p:extLst>
      <p:ext uri="{BB962C8B-B14F-4D97-AF65-F5344CB8AC3E}">
        <p14:creationId xmlns:p14="http://schemas.microsoft.com/office/powerpoint/2010/main" val="3877037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进一步的，我们又对测试结果进行了测试分析，发现日均降费率和原始日均自发自用率存在负相关性，即家庭原始自发自用率越小，采纳智能建议后用电降费率越高。</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CE39AA0-45D0-1048-A5F3-6A3C0A02A50F}" type="slidenum">
              <a:rPr kumimoji="1" lang="zh-CN" altLang="en-US" smtClean="0"/>
              <a:t>14</a:t>
            </a:fld>
            <a:endParaRPr kumimoji="1" lang="zh-CN" altLang="en-US"/>
          </a:p>
        </p:txBody>
      </p:sp>
    </p:spTree>
    <p:extLst>
      <p:ext uri="{BB962C8B-B14F-4D97-AF65-F5344CB8AC3E}">
        <p14:creationId xmlns:p14="http://schemas.microsoft.com/office/powerpoint/2010/main" val="1510560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6CA65-2B4B-C5AB-C8AB-45D4C4C1EA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AA8840-A4F0-FEE1-EFA9-CCDC1A3FDD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68480B-0A67-A65B-31FB-911ED8D3261C}"/>
              </a:ext>
            </a:extLst>
          </p:cNvPr>
          <p:cNvSpPr>
            <a:spLocks noGrp="1"/>
          </p:cNvSpPr>
          <p:nvPr>
            <p:ph type="body" idx="1"/>
          </p:nvPr>
        </p:nvSpPr>
        <p:spPr/>
        <p:txBody>
          <a:bodyPr/>
          <a:lstStyle/>
          <a:p>
            <a:r>
              <a:rPr lang="zh-CN" altLang="en-US" dirty="0"/>
              <a:t>然后第三块呢是兼容性测试，分别对移动端机型和新能源车型适配做了兼容性测试。这里有一个</a:t>
            </a:r>
            <a:r>
              <a:rPr lang="en-US" altLang="zh-CN" dirty="0"/>
              <a:t>fail</a:t>
            </a:r>
            <a:r>
              <a:rPr lang="zh-CN" altLang="en-US" dirty="0"/>
              <a:t>项，是关于华为三折叠机型在分屏使用场景下的一个微信小程序适配问题，这个后面会通过一个复现视频来详细讲述。</a:t>
            </a:r>
          </a:p>
        </p:txBody>
      </p:sp>
      <p:sp>
        <p:nvSpPr>
          <p:cNvPr id="4" name="灯片编号占位符 3">
            <a:extLst>
              <a:ext uri="{FF2B5EF4-FFF2-40B4-BE49-F238E27FC236}">
                <a16:creationId xmlns:a16="http://schemas.microsoft.com/office/drawing/2014/main" id="{F4C06981-E145-2D90-6B02-589B746DE8DF}"/>
              </a:ext>
            </a:extLst>
          </p:cNvPr>
          <p:cNvSpPr>
            <a:spLocks noGrp="1"/>
          </p:cNvSpPr>
          <p:nvPr>
            <p:ph type="sldNum" sz="quarter" idx="5"/>
          </p:nvPr>
        </p:nvSpPr>
        <p:spPr/>
        <p:txBody>
          <a:bodyPr/>
          <a:lstStyle/>
          <a:p>
            <a:fld id="{ACE39AA0-45D0-1048-A5F3-6A3C0A02A50F}" type="slidenum">
              <a:rPr kumimoji="1" lang="zh-CN" altLang="en-US" smtClean="0"/>
              <a:t>15</a:t>
            </a:fld>
            <a:endParaRPr kumimoji="1" lang="zh-CN" altLang="en-US"/>
          </a:p>
        </p:txBody>
      </p:sp>
    </p:spTree>
    <p:extLst>
      <p:ext uri="{BB962C8B-B14F-4D97-AF65-F5344CB8AC3E}">
        <p14:creationId xmlns:p14="http://schemas.microsoft.com/office/powerpoint/2010/main" val="159693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6D3D6-D34D-A4EC-3071-B45C1AFB2D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899767-6015-270B-D0CA-719300ABB2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729292-FB57-E1B3-59CC-EC8B7EF5C5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关于机型适配，我们基于远程真机测试平台，按比例选取了</a:t>
            </a:r>
            <a:r>
              <a:rPr lang="en-US" altLang="zh-CN" dirty="0"/>
              <a:t>10</a:t>
            </a:r>
            <a:r>
              <a:rPr lang="zh-CN" altLang="en-US" dirty="0"/>
              <a:t>款主流品牌下的</a:t>
            </a:r>
            <a:r>
              <a:rPr lang="en-US" altLang="zh-CN" dirty="0"/>
              <a:t>50</a:t>
            </a:r>
            <a:r>
              <a:rPr lang="zh-CN" altLang="en-US" dirty="0"/>
              <a:t>个机型及系统版本，除华为的三折叠手机外，完成全部机型的</a:t>
            </a:r>
            <a:r>
              <a:rPr lang="en-US" altLang="zh-CN" dirty="0"/>
              <a:t>UI</a:t>
            </a:r>
            <a:r>
              <a:rPr lang="zh-CN" altLang="en-US" dirty="0"/>
              <a:t>和交互上的兼容性适配测试</a:t>
            </a:r>
          </a:p>
        </p:txBody>
      </p:sp>
      <p:sp>
        <p:nvSpPr>
          <p:cNvPr id="4" name="灯片编号占位符 3">
            <a:extLst>
              <a:ext uri="{FF2B5EF4-FFF2-40B4-BE49-F238E27FC236}">
                <a16:creationId xmlns:a16="http://schemas.microsoft.com/office/drawing/2014/main" id="{18012236-3EB4-91DD-733B-EB505244CFEA}"/>
              </a:ext>
            </a:extLst>
          </p:cNvPr>
          <p:cNvSpPr>
            <a:spLocks noGrp="1"/>
          </p:cNvSpPr>
          <p:nvPr>
            <p:ph type="sldNum" sz="quarter" idx="10"/>
          </p:nvPr>
        </p:nvSpPr>
        <p:spPr/>
        <p:txBody>
          <a:bodyPr/>
          <a:lstStyle/>
          <a:p>
            <a:fld id="{ACE39AA0-45D0-1048-A5F3-6A3C0A02A50F}" type="slidenum">
              <a:rPr kumimoji="1" lang="zh-CN" altLang="en-US" smtClean="0"/>
              <a:t>16</a:t>
            </a:fld>
            <a:endParaRPr kumimoji="1" lang="zh-CN" altLang="en-US"/>
          </a:p>
        </p:txBody>
      </p:sp>
    </p:spTree>
    <p:extLst>
      <p:ext uri="{BB962C8B-B14F-4D97-AF65-F5344CB8AC3E}">
        <p14:creationId xmlns:p14="http://schemas.microsoft.com/office/powerpoint/2010/main" val="705445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这里说一下在华为三折叠手机上测试暴露的一个兼容性问题：三折叠机型和其他机型不同，是支持微信应用内分屏使用小程序的。我们来看下在这样的使用场景当前有什么问题（播放视频）</a:t>
            </a:r>
            <a:r>
              <a:rPr lang="en-US" altLang="zh-CN" dirty="0"/>
              <a:t>……</a:t>
            </a:r>
            <a:r>
              <a:rPr lang="zh-CN" altLang="en-US" dirty="0"/>
              <a:t>软键盘的弹出引发了当前页面整体布局上移，尤其是输入框直接对用户不可见且无法通过拖拽恢复。我们同时对比测试了其他小程序，发现在这个机型上都存在类似问题，后来我们查了一下，微信小程序的基础库在</a:t>
            </a:r>
            <a:r>
              <a:rPr lang="en-US" altLang="zh-CN" dirty="0"/>
              <a:t>23</a:t>
            </a:r>
            <a:r>
              <a:rPr lang="zh-CN" altLang="en-US" dirty="0"/>
              <a:t>年曾修复过类似问题，而三折叠是是比较新的机型（</a:t>
            </a:r>
            <a:r>
              <a:rPr lang="en-US" altLang="zh-CN" dirty="0"/>
              <a:t>2024</a:t>
            </a:r>
            <a:r>
              <a:rPr lang="zh-CN" altLang="en-US" dirty="0"/>
              <a:t>年</a:t>
            </a:r>
            <a:r>
              <a:rPr lang="en-US" altLang="zh-CN" dirty="0"/>
              <a:t>9</a:t>
            </a:r>
            <a:r>
              <a:rPr lang="zh-CN" altLang="en-US" dirty="0"/>
              <a:t>月发布），我们推测微信官方后续应该是忽略掉了。针对这种情况，我们建议三折叠用户暂时先在竖屏且不分屏场景下使用我们的小程序，后续我们也会持续跟踪微信官方的一个适配情况。</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CE39AA0-45D0-1048-A5F3-6A3C0A02A50F}" type="slidenum">
              <a:rPr kumimoji="1" lang="zh-CN" altLang="en-US" smtClean="0"/>
              <a:t>17</a:t>
            </a:fld>
            <a:endParaRPr kumimoji="1" lang="zh-CN" altLang="en-US"/>
          </a:p>
        </p:txBody>
      </p:sp>
    </p:spTree>
    <p:extLst>
      <p:ext uri="{BB962C8B-B14F-4D97-AF65-F5344CB8AC3E}">
        <p14:creationId xmlns:p14="http://schemas.microsoft.com/office/powerpoint/2010/main" val="78647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760EE-2FD8-E850-2C5A-B31EDEA825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CE2A92-463C-8C8C-894E-0571F74AD1D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A89120-DA94-F4A9-279A-A647DCD6E0B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7CA3906-634B-2B4A-8A67-367B1D499F06}"/>
              </a:ext>
            </a:extLst>
          </p:cNvPr>
          <p:cNvSpPr>
            <a:spLocks noGrp="1"/>
          </p:cNvSpPr>
          <p:nvPr>
            <p:ph type="sldNum" sz="quarter" idx="5"/>
          </p:nvPr>
        </p:nvSpPr>
        <p:spPr/>
        <p:txBody>
          <a:bodyPr/>
          <a:lstStyle/>
          <a:p>
            <a:fld id="{ACE39AA0-45D0-1048-A5F3-6A3C0A02A50F}" type="slidenum">
              <a:rPr kumimoji="1" lang="zh-CN" altLang="en-US" smtClean="0"/>
              <a:t>18</a:t>
            </a:fld>
            <a:endParaRPr kumimoji="1" lang="zh-CN" altLang="en-US"/>
          </a:p>
        </p:txBody>
      </p:sp>
    </p:spTree>
    <p:extLst>
      <p:ext uri="{BB962C8B-B14F-4D97-AF65-F5344CB8AC3E}">
        <p14:creationId xmlns:p14="http://schemas.microsoft.com/office/powerpoint/2010/main" val="2551963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第四块是工况遍历，这个我们在</a:t>
            </a:r>
            <a:r>
              <a:rPr lang="en-US" altLang="zh-CN" dirty="0"/>
              <a:t>TR2</a:t>
            </a:r>
            <a:r>
              <a:rPr lang="zh-CN" altLang="en-US" dirty="0"/>
              <a:t>阶段当时进行了工况分析，针对各种设备离线、故障、不配置等梳理了几十种工况，</a:t>
            </a:r>
            <a:r>
              <a:rPr lang="en-US" altLang="zh-CN" dirty="0"/>
              <a:t>TR4</a:t>
            </a:r>
            <a:r>
              <a:rPr lang="zh-CN" altLang="en-US" dirty="0"/>
              <a:t>针对高优工况做了测试，系统测试阶段是对所有异常工况进行了全面测试，共计</a:t>
            </a:r>
            <a:r>
              <a:rPr lang="en-US" altLang="zh-CN" dirty="0"/>
              <a:t>128</a:t>
            </a:r>
            <a:r>
              <a:rPr lang="zh-CN" altLang="en-US" dirty="0"/>
              <a:t>种场景组合，均有相应处置方案，且全部测试通过。</a:t>
            </a:r>
          </a:p>
        </p:txBody>
      </p:sp>
      <p:sp>
        <p:nvSpPr>
          <p:cNvPr id="4" name="灯片编号占位符 3"/>
          <p:cNvSpPr>
            <a:spLocks noGrp="1"/>
          </p:cNvSpPr>
          <p:nvPr>
            <p:ph type="sldNum" sz="quarter" idx="5"/>
          </p:nvPr>
        </p:nvSpPr>
        <p:spPr/>
        <p:txBody>
          <a:bodyPr/>
          <a:lstStyle/>
          <a:p>
            <a:fld id="{ACE39AA0-45D0-1048-A5F3-6A3C0A02A50F}" type="slidenum">
              <a:rPr kumimoji="1" lang="zh-CN" altLang="en-US" smtClean="0"/>
              <a:t>19</a:t>
            </a:fld>
            <a:endParaRPr kumimoji="1" lang="zh-CN" altLang="en-US"/>
          </a:p>
        </p:txBody>
      </p:sp>
    </p:spTree>
    <p:extLst>
      <p:ext uri="{BB962C8B-B14F-4D97-AF65-F5344CB8AC3E}">
        <p14:creationId xmlns:p14="http://schemas.microsoft.com/office/powerpoint/2010/main" val="121685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57D65-0D53-3ECB-1F84-045F543A6A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DEBFF0-05CD-F2B8-0D3E-195CC5137B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6AD04F7-EBA2-788F-3D3F-1DFCC30D41E2}"/>
              </a:ext>
            </a:extLst>
          </p:cNvPr>
          <p:cNvSpPr>
            <a:spLocks noGrp="1"/>
          </p:cNvSpPr>
          <p:nvPr>
            <p:ph type="body" idx="1"/>
          </p:nvPr>
        </p:nvSpPr>
        <p:spPr/>
        <p:txBody>
          <a:bodyPr/>
          <a:lstStyle/>
          <a:p>
            <a:r>
              <a:rPr lang="zh-CN" altLang="en-US" dirty="0"/>
              <a:t>系统测试我们主要集中在电站实证和一系列补充测试，包含实证电站和志愿者家庭的设备安装，调试以及系统功能验证、智能建议补充测试、手机机型和新能源车型的兼容性测试、工况遍历补充测试、智能配电箱测试、充电桩功能补充测试、结构支座以及美观罩套件的补充测试。</a:t>
            </a:r>
            <a:endParaRPr lang="en-US" altLang="zh-CN" dirty="0"/>
          </a:p>
        </p:txBody>
      </p:sp>
      <p:sp>
        <p:nvSpPr>
          <p:cNvPr id="4" name="灯片编号占位符 3">
            <a:extLst>
              <a:ext uri="{FF2B5EF4-FFF2-40B4-BE49-F238E27FC236}">
                <a16:creationId xmlns:a16="http://schemas.microsoft.com/office/drawing/2014/main" id="{A9F41A12-ABED-3729-A46D-BE15E2996CC9}"/>
              </a:ext>
            </a:extLst>
          </p:cNvPr>
          <p:cNvSpPr>
            <a:spLocks noGrp="1"/>
          </p:cNvSpPr>
          <p:nvPr>
            <p:ph type="sldNum" sz="quarter" idx="10"/>
          </p:nvPr>
        </p:nvSpPr>
        <p:spPr/>
        <p:txBody>
          <a:bodyPr/>
          <a:lstStyle/>
          <a:p>
            <a:fld id="{ACE39AA0-45D0-1048-A5F3-6A3C0A02A50F}" type="slidenum">
              <a:rPr kumimoji="1" lang="zh-CN" altLang="en-US" smtClean="0"/>
              <a:t>2</a:t>
            </a:fld>
            <a:endParaRPr kumimoji="1" lang="zh-CN" altLang="en-US"/>
          </a:p>
        </p:txBody>
      </p:sp>
    </p:spTree>
    <p:extLst>
      <p:ext uri="{BB962C8B-B14F-4D97-AF65-F5344CB8AC3E}">
        <p14:creationId xmlns:p14="http://schemas.microsoft.com/office/powerpoint/2010/main" val="1562292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（为了确保在各种异常工况下系统都能给用户一个友好的交互体验）</a:t>
            </a:r>
            <a:endParaRPr lang="en-US" altLang="zh-CN" dirty="0"/>
          </a:p>
          <a:p>
            <a:r>
              <a:rPr lang="zh-CN" altLang="en-US" dirty="0"/>
              <a:t>智能插座离线置灰，预约任务执行失败，条幅和小助手提示。</a:t>
            </a:r>
          </a:p>
        </p:txBody>
      </p:sp>
      <p:sp>
        <p:nvSpPr>
          <p:cNvPr id="4" name="灯片编号占位符 3"/>
          <p:cNvSpPr>
            <a:spLocks noGrp="1"/>
          </p:cNvSpPr>
          <p:nvPr>
            <p:ph type="sldNum" sz="quarter" idx="10"/>
          </p:nvPr>
        </p:nvSpPr>
        <p:spPr/>
        <p:txBody>
          <a:bodyPr/>
          <a:lstStyle/>
          <a:p>
            <a:fld id="{ACE39AA0-45D0-1048-A5F3-6A3C0A02A50F}" type="slidenum">
              <a:rPr kumimoji="1" lang="zh-CN" altLang="en-US" smtClean="0"/>
              <a:t>20</a:t>
            </a:fld>
            <a:endParaRPr kumimoji="1" lang="zh-CN" altLang="en-US"/>
          </a:p>
        </p:txBody>
      </p:sp>
    </p:spTree>
    <p:extLst>
      <p:ext uri="{BB962C8B-B14F-4D97-AF65-F5344CB8AC3E}">
        <p14:creationId xmlns:p14="http://schemas.microsoft.com/office/powerpoint/2010/main" val="3266041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BA716-29D3-24A8-9B11-B9A23BC387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C2B39D-C2F8-567E-3B75-38E570BAB2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41A120-C40F-CF1A-D297-9757200CED2A}"/>
              </a:ext>
            </a:extLst>
          </p:cNvPr>
          <p:cNvSpPr>
            <a:spLocks noGrp="1"/>
          </p:cNvSpPr>
          <p:nvPr>
            <p:ph type="body" idx="1"/>
          </p:nvPr>
        </p:nvSpPr>
        <p:spPr/>
        <p:txBody>
          <a:bodyPr/>
          <a:lstStyle/>
          <a:p>
            <a:r>
              <a:rPr lang="zh-CN" altLang="en-US" dirty="0"/>
              <a:t>断路器离线，远程操作按钮置灰，预警功能失效，过流保护、漏电流保护、短路保护动作存在，不上传动</a:t>
            </a:r>
            <a:r>
              <a:rPr lang="zh-CN" altLang="en-US"/>
              <a:t>作告警；单个断路器离线也能报出。</a:t>
            </a:r>
            <a:endParaRPr lang="zh-CN" altLang="en-US" dirty="0"/>
          </a:p>
        </p:txBody>
      </p:sp>
      <p:sp>
        <p:nvSpPr>
          <p:cNvPr id="4" name="灯片编号占位符 3">
            <a:extLst>
              <a:ext uri="{FF2B5EF4-FFF2-40B4-BE49-F238E27FC236}">
                <a16:creationId xmlns:a16="http://schemas.microsoft.com/office/drawing/2014/main" id="{8156CCB6-FBB3-757B-8653-608DDDF64316}"/>
              </a:ext>
            </a:extLst>
          </p:cNvPr>
          <p:cNvSpPr>
            <a:spLocks noGrp="1"/>
          </p:cNvSpPr>
          <p:nvPr>
            <p:ph type="sldNum" sz="quarter" idx="10"/>
          </p:nvPr>
        </p:nvSpPr>
        <p:spPr/>
        <p:txBody>
          <a:bodyPr/>
          <a:lstStyle/>
          <a:p>
            <a:fld id="{ACE39AA0-45D0-1048-A5F3-6A3C0A02A50F}" type="slidenum">
              <a:rPr kumimoji="1" lang="zh-CN" altLang="en-US" smtClean="0"/>
              <a:t>21</a:t>
            </a:fld>
            <a:endParaRPr kumimoji="1" lang="zh-CN" altLang="en-US"/>
          </a:p>
        </p:txBody>
      </p:sp>
    </p:spTree>
    <p:extLst>
      <p:ext uri="{BB962C8B-B14F-4D97-AF65-F5344CB8AC3E}">
        <p14:creationId xmlns:p14="http://schemas.microsoft.com/office/powerpoint/2010/main" val="3641038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78282-7ECF-C30D-BF0A-17247535AF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7430AF-70E1-582F-96C6-97F173CB35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F115E2-21BF-0289-3203-2BB8D0FA4859}"/>
              </a:ext>
            </a:extLst>
          </p:cNvPr>
          <p:cNvSpPr>
            <a:spLocks noGrp="1"/>
          </p:cNvSpPr>
          <p:nvPr>
            <p:ph type="body" idx="1"/>
          </p:nvPr>
        </p:nvSpPr>
        <p:spPr/>
        <p:txBody>
          <a:bodyPr/>
          <a:lstStyle/>
          <a:p>
            <a:r>
              <a:rPr lang="zh-CN" altLang="en-US" dirty="0"/>
              <a:t>新风离线置灰，任务失败条幅和小助手提示</a:t>
            </a:r>
          </a:p>
        </p:txBody>
      </p:sp>
      <p:sp>
        <p:nvSpPr>
          <p:cNvPr id="4" name="灯片编号占位符 3">
            <a:extLst>
              <a:ext uri="{FF2B5EF4-FFF2-40B4-BE49-F238E27FC236}">
                <a16:creationId xmlns:a16="http://schemas.microsoft.com/office/drawing/2014/main" id="{0BA62923-C528-CBA9-9CD8-BA80D37F3E98}"/>
              </a:ext>
            </a:extLst>
          </p:cNvPr>
          <p:cNvSpPr>
            <a:spLocks noGrp="1"/>
          </p:cNvSpPr>
          <p:nvPr>
            <p:ph type="sldNum" sz="quarter" idx="10"/>
          </p:nvPr>
        </p:nvSpPr>
        <p:spPr/>
        <p:txBody>
          <a:bodyPr/>
          <a:lstStyle/>
          <a:p>
            <a:fld id="{ACE39AA0-45D0-1048-A5F3-6A3C0A02A50F}" type="slidenum">
              <a:rPr kumimoji="1" lang="zh-CN" altLang="en-US" smtClean="0"/>
              <a:t>22</a:t>
            </a:fld>
            <a:endParaRPr kumimoji="1" lang="zh-CN" altLang="en-US"/>
          </a:p>
        </p:txBody>
      </p:sp>
    </p:spTree>
    <p:extLst>
      <p:ext uri="{BB962C8B-B14F-4D97-AF65-F5344CB8AC3E}">
        <p14:creationId xmlns:p14="http://schemas.microsoft.com/office/powerpoint/2010/main" val="1085401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其他工况主要进行一些功能优化、新增功能和新增测试项目的补充测试；</a:t>
            </a:r>
            <a:endParaRPr lang="en-US" altLang="zh-CN" dirty="0"/>
          </a:p>
          <a:p>
            <a:r>
              <a:rPr lang="en-US" altLang="zh-CN" dirty="0"/>
              <a:t>NA</a:t>
            </a:r>
            <a:r>
              <a:rPr lang="zh-CN" altLang="en-US" dirty="0"/>
              <a:t>：智能插座只记录次数不判定，目前</a:t>
            </a:r>
            <a:r>
              <a:rPr lang="en-US" altLang="zh-CN" dirty="0"/>
              <a:t>1</a:t>
            </a:r>
            <a:r>
              <a:rPr lang="zh-CN" altLang="en-US" dirty="0"/>
              <a:t>万次未损坏</a:t>
            </a:r>
          </a:p>
        </p:txBody>
      </p:sp>
      <p:sp>
        <p:nvSpPr>
          <p:cNvPr id="4" name="灯片编号占位符 3"/>
          <p:cNvSpPr>
            <a:spLocks noGrp="1"/>
          </p:cNvSpPr>
          <p:nvPr>
            <p:ph type="sldNum" sz="quarter" idx="5"/>
          </p:nvPr>
        </p:nvSpPr>
        <p:spPr/>
        <p:txBody>
          <a:bodyPr/>
          <a:lstStyle/>
          <a:p>
            <a:fld id="{ACE39AA0-45D0-1048-A5F3-6A3C0A02A50F}" type="slidenum">
              <a:rPr kumimoji="1" lang="zh-CN" altLang="en-US" smtClean="0"/>
              <a:t>23</a:t>
            </a:fld>
            <a:endParaRPr kumimoji="1" lang="zh-CN" altLang="en-US"/>
          </a:p>
        </p:txBody>
      </p:sp>
    </p:spTree>
    <p:extLst>
      <p:ext uri="{BB962C8B-B14F-4D97-AF65-F5344CB8AC3E}">
        <p14:creationId xmlns:p14="http://schemas.microsoft.com/office/powerpoint/2010/main" val="1097488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E79DC-5246-A835-4E73-F9122456AE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D1B900-E471-6034-1F80-4B6B7C6A59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56A2C8-7511-5CCD-6116-A80DBD9BE1AD}"/>
              </a:ext>
            </a:extLst>
          </p:cNvPr>
          <p:cNvSpPr>
            <a:spLocks noGrp="1"/>
          </p:cNvSpPr>
          <p:nvPr>
            <p:ph type="body" idx="1"/>
          </p:nvPr>
        </p:nvSpPr>
        <p:spPr/>
        <p:txBody>
          <a:bodyPr/>
          <a:lstStyle/>
          <a:p>
            <a:r>
              <a:rPr lang="zh-CN" altLang="en-US" dirty="0"/>
              <a:t>配电箱第一轮测试在</a:t>
            </a:r>
            <a:r>
              <a:rPr lang="en-US" altLang="zh-CN" dirty="0"/>
              <a:t>TR4</a:t>
            </a:r>
            <a:r>
              <a:rPr lang="zh-CN" altLang="en-US" dirty="0"/>
              <a:t>已测试通过，第二轮配电箱主要是优化了美观设计、结构布局和内部盖板</a:t>
            </a:r>
            <a:r>
              <a:rPr lang="en-US" altLang="zh-CN" dirty="0"/>
              <a:t>IP20</a:t>
            </a:r>
            <a:r>
              <a:rPr lang="zh-CN" altLang="en-US" dirty="0"/>
              <a:t>电气防护等级，并重新开展了电气和结构测试，整体测试通过。这一页是电气相关测试项及测试结果</a:t>
            </a:r>
            <a:endParaRPr lang="en-US" altLang="zh-CN" dirty="0"/>
          </a:p>
        </p:txBody>
      </p:sp>
      <p:sp>
        <p:nvSpPr>
          <p:cNvPr id="4" name="灯片编号占位符 3">
            <a:extLst>
              <a:ext uri="{FF2B5EF4-FFF2-40B4-BE49-F238E27FC236}">
                <a16:creationId xmlns:a16="http://schemas.microsoft.com/office/drawing/2014/main" id="{0645771D-2E4D-0C1F-7CA1-5486B6B1A2A4}"/>
              </a:ext>
            </a:extLst>
          </p:cNvPr>
          <p:cNvSpPr>
            <a:spLocks noGrp="1"/>
          </p:cNvSpPr>
          <p:nvPr>
            <p:ph type="sldNum" sz="quarter" idx="5"/>
          </p:nvPr>
        </p:nvSpPr>
        <p:spPr/>
        <p:txBody>
          <a:bodyPr/>
          <a:lstStyle/>
          <a:p>
            <a:fld id="{ACE39AA0-45D0-1048-A5F3-6A3C0A02A50F}" type="slidenum">
              <a:rPr kumimoji="1" lang="zh-CN" altLang="en-US" smtClean="0"/>
              <a:t>24</a:t>
            </a:fld>
            <a:endParaRPr kumimoji="1" lang="zh-CN" altLang="en-US"/>
          </a:p>
        </p:txBody>
      </p:sp>
    </p:spTree>
    <p:extLst>
      <p:ext uri="{BB962C8B-B14F-4D97-AF65-F5344CB8AC3E}">
        <p14:creationId xmlns:p14="http://schemas.microsoft.com/office/powerpoint/2010/main" val="2047675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18D17-14C2-33B4-0798-1541D444CB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6AC38E-27D6-4017-0CCA-81370A08160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E25228-3DEE-7A8A-744F-25A70896E848}"/>
              </a:ext>
            </a:extLst>
          </p:cNvPr>
          <p:cNvSpPr>
            <a:spLocks noGrp="1"/>
          </p:cNvSpPr>
          <p:nvPr>
            <p:ph type="body" idx="1"/>
          </p:nvPr>
        </p:nvSpPr>
        <p:spPr/>
        <p:txBody>
          <a:bodyPr/>
          <a:lstStyle/>
          <a:p>
            <a:r>
              <a:rPr lang="zh-CN" altLang="en-US" dirty="0"/>
              <a:t>这一页是结构相关测试项及测试结果</a:t>
            </a:r>
            <a:endParaRPr lang="en-US" altLang="zh-CN" dirty="0"/>
          </a:p>
        </p:txBody>
      </p:sp>
      <p:sp>
        <p:nvSpPr>
          <p:cNvPr id="4" name="灯片编号占位符 3">
            <a:extLst>
              <a:ext uri="{FF2B5EF4-FFF2-40B4-BE49-F238E27FC236}">
                <a16:creationId xmlns:a16="http://schemas.microsoft.com/office/drawing/2014/main" id="{FB00DDE7-DD43-D98F-043F-C92F41E85715}"/>
              </a:ext>
            </a:extLst>
          </p:cNvPr>
          <p:cNvSpPr>
            <a:spLocks noGrp="1"/>
          </p:cNvSpPr>
          <p:nvPr>
            <p:ph type="sldNum" sz="quarter" idx="5"/>
          </p:nvPr>
        </p:nvSpPr>
        <p:spPr/>
        <p:txBody>
          <a:bodyPr/>
          <a:lstStyle/>
          <a:p>
            <a:fld id="{ACE39AA0-45D0-1048-A5F3-6A3C0A02A50F}" type="slidenum">
              <a:rPr kumimoji="1" lang="zh-CN" altLang="en-US" smtClean="0"/>
              <a:t>25</a:t>
            </a:fld>
            <a:endParaRPr kumimoji="1" lang="zh-CN" altLang="en-US"/>
          </a:p>
        </p:txBody>
      </p:sp>
    </p:spTree>
    <p:extLst>
      <p:ext uri="{BB962C8B-B14F-4D97-AF65-F5344CB8AC3E}">
        <p14:creationId xmlns:p14="http://schemas.microsoft.com/office/powerpoint/2010/main" val="4060939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第二轮配电箱相较于第一轮而言美观升级、布局优化，重复电气测试。</a:t>
            </a:r>
          </a:p>
        </p:txBody>
      </p:sp>
      <p:sp>
        <p:nvSpPr>
          <p:cNvPr id="4" name="灯片编号占位符 3"/>
          <p:cNvSpPr>
            <a:spLocks noGrp="1"/>
          </p:cNvSpPr>
          <p:nvPr>
            <p:ph type="sldNum" sz="quarter" idx="10"/>
          </p:nvPr>
        </p:nvSpPr>
        <p:spPr/>
        <p:txBody>
          <a:bodyPr/>
          <a:lstStyle/>
          <a:p>
            <a:fld id="{ACE39AA0-45D0-1048-A5F3-6A3C0A02A50F}" type="slidenum">
              <a:rPr kumimoji="1" lang="zh-CN" altLang="en-US" smtClean="0"/>
              <a:t>26</a:t>
            </a:fld>
            <a:endParaRPr kumimoji="1" lang="zh-CN" altLang="en-US"/>
          </a:p>
        </p:txBody>
      </p:sp>
    </p:spTree>
    <p:extLst>
      <p:ext uri="{BB962C8B-B14F-4D97-AF65-F5344CB8AC3E}">
        <p14:creationId xmlns:p14="http://schemas.microsoft.com/office/powerpoint/2010/main" val="4198638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DDB9D-EA63-810C-B4FA-170CFC364C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8C668A-AE05-1AC8-2181-8EF72C552E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A47BC2-7DA0-D454-A57C-0F4251B6C2AC}"/>
              </a:ext>
            </a:extLst>
          </p:cNvPr>
          <p:cNvSpPr>
            <a:spLocks noGrp="1"/>
          </p:cNvSpPr>
          <p:nvPr>
            <p:ph type="body" idx="1"/>
          </p:nvPr>
        </p:nvSpPr>
        <p:spPr/>
        <p:txBody>
          <a:bodyPr/>
          <a:lstStyle/>
          <a:p>
            <a:r>
              <a:rPr lang="zh-CN" altLang="en-US" dirty="0"/>
              <a:t>充电桩这块，我们在系统测试阶段，针对智能充电分时规划进行了共计</a:t>
            </a:r>
            <a:r>
              <a:rPr lang="en-US" altLang="zh-CN" dirty="0"/>
              <a:t>50</a:t>
            </a:r>
            <a:r>
              <a:rPr lang="zh-CN" altLang="en-US" dirty="0"/>
              <a:t>种场景的全面测试以及对充电桩限功率逻辑优化进行了验证</a:t>
            </a:r>
          </a:p>
        </p:txBody>
      </p:sp>
      <p:sp>
        <p:nvSpPr>
          <p:cNvPr id="4" name="灯片编号占位符 3">
            <a:extLst>
              <a:ext uri="{FF2B5EF4-FFF2-40B4-BE49-F238E27FC236}">
                <a16:creationId xmlns:a16="http://schemas.microsoft.com/office/drawing/2014/main" id="{9C585BBF-A584-32EB-1254-9A43E1A8A096}"/>
              </a:ext>
            </a:extLst>
          </p:cNvPr>
          <p:cNvSpPr>
            <a:spLocks noGrp="1"/>
          </p:cNvSpPr>
          <p:nvPr>
            <p:ph type="sldNum" sz="quarter" idx="5"/>
          </p:nvPr>
        </p:nvSpPr>
        <p:spPr/>
        <p:txBody>
          <a:bodyPr/>
          <a:lstStyle/>
          <a:p>
            <a:fld id="{ACE39AA0-45D0-1048-A5F3-6A3C0A02A50F}" type="slidenum">
              <a:rPr kumimoji="1" lang="zh-CN" altLang="en-US" smtClean="0"/>
              <a:t>27</a:t>
            </a:fld>
            <a:endParaRPr kumimoji="1" lang="zh-CN" altLang="en-US"/>
          </a:p>
        </p:txBody>
      </p:sp>
    </p:spTree>
    <p:extLst>
      <p:ext uri="{BB962C8B-B14F-4D97-AF65-F5344CB8AC3E}">
        <p14:creationId xmlns:p14="http://schemas.microsoft.com/office/powerpoint/2010/main" val="3993572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445FF-89E4-7B39-C3F9-F87B1AD8CB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B58A38-4A9A-8635-172F-C29DC2AA89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0063B5-46D4-DF50-5FDA-A91BCF3FA42C}"/>
              </a:ext>
            </a:extLst>
          </p:cNvPr>
          <p:cNvSpPr>
            <a:spLocks noGrp="1"/>
          </p:cNvSpPr>
          <p:nvPr>
            <p:ph type="body" idx="1"/>
          </p:nvPr>
        </p:nvSpPr>
        <p:spPr/>
        <p:txBody>
          <a:bodyPr/>
          <a:lstStyle/>
          <a:p>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关于智能充电分时规划，我们总共分了四个大类场景，分别为两种分时时段（峰</a:t>
            </a:r>
            <a:r>
              <a:rPr lang="en-US"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a:t>
            </a:r>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谷</a:t>
            </a:r>
            <a:r>
              <a:rPr lang="en-US"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a:t>
            </a:r>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光伏）、三种分时时段（峰</a:t>
            </a:r>
            <a:r>
              <a:rPr lang="en-US"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a:t>
            </a:r>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平</a:t>
            </a:r>
            <a:r>
              <a:rPr lang="en-US"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a:t>
            </a:r>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谷</a:t>
            </a:r>
            <a:r>
              <a:rPr lang="en-US"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a:t>
            </a:r>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光伏）、无分时（光伏</a:t>
            </a:r>
            <a:r>
              <a:rPr lang="en-US"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a:t>
            </a:r>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市电）、无预测数据等四种大场景，耦合分析出</a:t>
            </a:r>
            <a:r>
              <a:rPr lang="en-US"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50</a:t>
            </a:r>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种工况。限于篇幅，本表仅展示最经典的三种分时时段下的</a:t>
            </a:r>
            <a:r>
              <a:rPr lang="en-US"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25</a:t>
            </a:r>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种工况，使用系统充电桩实测了部分场景，剩余场景通过约束条件模拟测试，覆盖了所有工况。</a:t>
            </a:r>
            <a:endParaRPr lang="en-US" altLang="zh-CN" sz="1800" dirty="0">
              <a:effectLst/>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33C566DC-5F45-3DF2-7A13-32EED0B6BDB4}"/>
              </a:ext>
            </a:extLst>
          </p:cNvPr>
          <p:cNvSpPr>
            <a:spLocks noGrp="1"/>
          </p:cNvSpPr>
          <p:nvPr>
            <p:ph type="sldNum" sz="quarter" idx="10"/>
          </p:nvPr>
        </p:nvSpPr>
        <p:spPr/>
        <p:txBody>
          <a:bodyPr/>
          <a:lstStyle/>
          <a:p>
            <a:fld id="{ACE39AA0-45D0-1048-A5F3-6A3C0A02A50F}" type="slidenum">
              <a:rPr kumimoji="1" lang="zh-CN" altLang="en-US" smtClean="0"/>
              <a:t>28</a:t>
            </a:fld>
            <a:endParaRPr kumimoji="1" lang="zh-CN" altLang="en-US"/>
          </a:p>
        </p:txBody>
      </p:sp>
    </p:spTree>
    <p:extLst>
      <p:ext uri="{BB962C8B-B14F-4D97-AF65-F5344CB8AC3E}">
        <p14:creationId xmlns:p14="http://schemas.microsoft.com/office/powerpoint/2010/main" val="58910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C10DB-33F9-7B23-BAD8-A6C989C430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D764FE-14BA-0E01-D604-A94C04DE19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2104E3-6D38-46F6-73A4-AF92D5820CF3}"/>
              </a:ext>
            </a:extLst>
          </p:cNvPr>
          <p:cNvSpPr>
            <a:spLocks noGrp="1"/>
          </p:cNvSpPr>
          <p:nvPr>
            <p:ph type="body" idx="1"/>
          </p:nvPr>
        </p:nvSpPr>
        <p:spPr/>
        <p:txBody>
          <a:bodyPr/>
          <a:lstStyle/>
          <a:p>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关于智能充电分时规划，我们按</a:t>
            </a:r>
            <a:r>
              <a:rPr lang="zh-CN"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用电来源</a:t>
            </a:r>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，从市电的峰电、平电、谷电以及光伏发电还有无预测数据即刚建站那会等多个场景进行</a:t>
            </a:r>
            <a:r>
              <a:rPr lang="zh-CN"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耦合分析，</a:t>
            </a:r>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共计梳理出</a:t>
            </a:r>
            <a:r>
              <a:rPr lang="en-US"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50</a:t>
            </a:r>
            <a:r>
              <a:rPr lang="zh-CN" altLang="en-US"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种工况，使用系统充电桩实测了部分场景，剩余场景通过约束条件模拟测试，覆盖所有工况。这里是以其中某一场景为例，对智能充电规划的合理性进行实测</a:t>
            </a:r>
            <a:r>
              <a:rPr lang="en-US" altLang="zh-CN" sz="1800" kern="100" dirty="0">
                <a:solidFill>
                  <a:schemeClr val="tx1"/>
                </a:solidFill>
                <a:effectLst/>
                <a:highlight>
                  <a:srgbClr val="FFFF00"/>
                </a:highlight>
                <a:latin typeface="Arial" panose="020B0604020202020204" pitchFamily="34" charset="0"/>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以下解释用：</a:t>
            </a: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（蓝色波形图纵向表示电流大小，横向表示时间。两次共充了</a:t>
            </a:r>
            <a:r>
              <a:rPr lang="en-US" altLang="zh-CN" sz="1800" dirty="0">
                <a:effectLst/>
                <a:ea typeface="等线" panose="02010600030101010101" pitchFamily="2" charset="-122"/>
                <a:cs typeface="Times New Roman" panose="02020603050405020304" pitchFamily="18" charset="0"/>
              </a:rPr>
              <a:t>2.94+2.44=5.38</a:t>
            </a:r>
            <a:r>
              <a:rPr lang="zh-CN" altLang="en-US" sz="1800" dirty="0">
                <a:effectLst/>
                <a:ea typeface="等线" panose="02010600030101010101" pitchFamily="2" charset="-122"/>
                <a:cs typeface="Times New Roman" panose="02020603050405020304" pitchFamily="18" charset="0"/>
              </a:rPr>
              <a:t>度电，充了</a:t>
            </a:r>
            <a:r>
              <a:rPr lang="en-US" altLang="zh-CN" sz="1800" dirty="0">
                <a:effectLst/>
                <a:ea typeface="等线" panose="02010600030101010101" pitchFamily="2" charset="-122"/>
                <a:cs typeface="Times New Roman" panose="02020603050405020304" pitchFamily="18" charset="0"/>
              </a:rPr>
              <a:t>55</a:t>
            </a:r>
            <a:r>
              <a:rPr lang="zh-CN" altLang="en-US" sz="1800" dirty="0">
                <a:effectLst/>
                <a:ea typeface="等线" panose="02010600030101010101" pitchFamily="2" charset="-122"/>
                <a:cs typeface="Times New Roman" panose="02020603050405020304" pitchFamily="18" charset="0"/>
              </a:rPr>
              <a:t>分钟，可算出实际充电功率是</a:t>
            </a:r>
            <a:r>
              <a:rPr lang="en-US" altLang="zh-CN" sz="1800" dirty="0">
                <a:effectLst/>
                <a:ea typeface="等线" panose="02010600030101010101" pitchFamily="2" charset="-122"/>
                <a:cs typeface="Times New Roman" panose="02020603050405020304" pitchFamily="18" charset="0"/>
              </a:rPr>
              <a:t>5.87kw</a:t>
            </a:r>
            <a:r>
              <a:rPr lang="zh-CN" altLang="en-US" sz="1800" dirty="0">
                <a:effectLst/>
                <a:ea typeface="等线" panose="02010600030101010101" pitchFamily="2" charset="-122"/>
                <a:cs typeface="Times New Roman" panose="02020603050405020304" pitchFamily="18" charset="0"/>
              </a:rPr>
              <a:t>。智能充电初始默认按</a:t>
            </a:r>
            <a:r>
              <a:rPr lang="en-US" altLang="zh-CN" sz="1800" dirty="0">
                <a:effectLst/>
                <a:ea typeface="等线" panose="02010600030101010101" pitchFamily="2" charset="-122"/>
                <a:cs typeface="Times New Roman" panose="02020603050405020304" pitchFamily="18" charset="0"/>
              </a:rPr>
              <a:t>6kw</a:t>
            </a:r>
            <a:r>
              <a:rPr lang="zh-CN" altLang="en-US" sz="1800" dirty="0">
                <a:effectLst/>
                <a:ea typeface="等线" panose="02010600030101010101" pitchFamily="2" charset="-122"/>
                <a:cs typeface="Times New Roman" panose="02020603050405020304" pitchFamily="18" charset="0"/>
              </a:rPr>
              <a:t>规划的，按规划谷时段半小时正好充</a:t>
            </a:r>
            <a:r>
              <a:rPr lang="en-US" altLang="zh-CN" sz="1800" dirty="0">
                <a:effectLst/>
                <a:ea typeface="等线" panose="02010600030101010101" pitchFamily="2" charset="-122"/>
                <a:cs typeface="Times New Roman" panose="02020603050405020304" pitchFamily="18" charset="0"/>
              </a:rPr>
              <a:t>3</a:t>
            </a:r>
            <a:r>
              <a:rPr lang="zh-CN" altLang="en-US" sz="1800" dirty="0">
                <a:effectLst/>
                <a:ea typeface="等线" panose="02010600030101010101" pitchFamily="2" charset="-122"/>
                <a:cs typeface="Times New Roman" panose="02020603050405020304" pitchFamily="18" charset="0"/>
              </a:rPr>
              <a:t>度电，峰时段正好充</a:t>
            </a:r>
            <a:r>
              <a:rPr lang="en-US" altLang="zh-CN" sz="1800" dirty="0">
                <a:effectLst/>
                <a:ea typeface="等线" panose="02010600030101010101" pitchFamily="2" charset="-122"/>
                <a:cs typeface="Times New Roman" panose="02020603050405020304" pitchFamily="18" charset="0"/>
              </a:rPr>
              <a:t>2</a:t>
            </a:r>
            <a:r>
              <a:rPr lang="zh-CN" altLang="en-US" sz="1800" dirty="0">
                <a:effectLst/>
                <a:ea typeface="等线" panose="02010600030101010101" pitchFamily="2" charset="-122"/>
                <a:cs typeface="Times New Roman" panose="02020603050405020304" pitchFamily="18" charset="0"/>
              </a:rPr>
              <a:t>度电，</a:t>
            </a:r>
            <a:r>
              <a:rPr lang="en-US" altLang="zh-CN" sz="1800" dirty="0">
                <a:effectLst/>
                <a:ea typeface="等线" panose="02010600030101010101" pitchFamily="2" charset="-122"/>
                <a:cs typeface="Times New Roman" panose="02020603050405020304" pitchFamily="18" charset="0"/>
              </a:rPr>
              <a:t>2</a:t>
            </a:r>
            <a:r>
              <a:rPr lang="zh-CN" altLang="en-US" sz="1800" dirty="0">
                <a:effectLst/>
                <a:ea typeface="等线" panose="02010600030101010101" pitchFamily="2" charset="-122"/>
                <a:cs typeface="Times New Roman" panose="02020603050405020304" pitchFamily="18" charset="0"/>
              </a:rPr>
              <a:t>度电对应</a:t>
            </a:r>
            <a:r>
              <a:rPr lang="en-US" altLang="zh-CN" sz="1800" dirty="0">
                <a:effectLst/>
                <a:ea typeface="等线" panose="02010600030101010101" pitchFamily="2" charset="-122"/>
                <a:cs typeface="Times New Roman" panose="02020603050405020304" pitchFamily="18" charset="0"/>
              </a:rPr>
              <a:t>20</a:t>
            </a:r>
            <a:r>
              <a:rPr lang="zh-CN" altLang="en-US" sz="1800" dirty="0">
                <a:effectLst/>
                <a:ea typeface="等线" panose="02010600030101010101" pitchFamily="2" charset="-122"/>
                <a:cs typeface="Times New Roman" panose="02020603050405020304" pitchFamily="18" charset="0"/>
              </a:rPr>
              <a:t>分钟，但实际充满</a:t>
            </a:r>
            <a:r>
              <a:rPr lang="en-US" altLang="zh-CN" sz="1800" dirty="0">
                <a:effectLst/>
                <a:ea typeface="等线" panose="02010600030101010101" pitchFamily="2" charset="-122"/>
                <a:cs typeface="Times New Roman" panose="02020603050405020304" pitchFamily="18" charset="0"/>
              </a:rPr>
              <a:t>20</a:t>
            </a:r>
            <a:r>
              <a:rPr lang="zh-CN" altLang="en-US" sz="1800" dirty="0">
                <a:effectLst/>
                <a:ea typeface="等线" panose="02010600030101010101" pitchFamily="2" charset="-122"/>
                <a:cs typeface="Times New Roman" panose="02020603050405020304" pitchFamily="18" charset="0"/>
              </a:rPr>
              <a:t>分钟后发现充不够</a:t>
            </a:r>
            <a:r>
              <a:rPr lang="en-US" altLang="zh-CN" sz="1800" dirty="0">
                <a:effectLst/>
                <a:ea typeface="等线" panose="02010600030101010101" pitchFamily="2" charset="-122"/>
                <a:cs typeface="Times New Roman" panose="02020603050405020304" pitchFamily="18" charset="0"/>
              </a:rPr>
              <a:t>2</a:t>
            </a:r>
            <a:r>
              <a:rPr lang="zh-CN" altLang="en-US" sz="1800" dirty="0">
                <a:effectLst/>
                <a:ea typeface="等线" panose="02010600030101010101" pitchFamily="2" charset="-122"/>
                <a:cs typeface="Times New Roman" panose="02020603050405020304" pitchFamily="18" charset="0"/>
              </a:rPr>
              <a:t>度所以再多充</a:t>
            </a:r>
            <a:r>
              <a:rPr lang="en-US" altLang="zh-CN" sz="1800" dirty="0">
                <a:effectLst/>
                <a:ea typeface="等线" panose="02010600030101010101" pitchFamily="2" charset="-122"/>
                <a:cs typeface="Times New Roman" panose="02020603050405020304" pitchFamily="18" charset="0"/>
              </a:rPr>
              <a:t>5</a:t>
            </a:r>
            <a:r>
              <a:rPr lang="zh-CN" altLang="en-US" sz="1800" dirty="0">
                <a:effectLst/>
                <a:ea typeface="等线" panose="02010600030101010101" pitchFamily="2" charset="-122"/>
                <a:cs typeface="Times New Roman" panose="02020603050405020304" pitchFamily="18" charset="0"/>
              </a:rPr>
              <a:t>分钟（智能充电下发的充电指令对应最小充电时长为</a:t>
            </a:r>
            <a:r>
              <a:rPr lang="en-US" altLang="zh-CN" sz="1800" dirty="0">
                <a:effectLst/>
                <a:ea typeface="等线" panose="02010600030101010101" pitchFamily="2" charset="-122"/>
                <a:cs typeface="Times New Roman" panose="02020603050405020304" pitchFamily="18" charset="0"/>
              </a:rPr>
              <a:t>5min</a:t>
            </a:r>
            <a:r>
              <a:rPr lang="zh-CN" altLang="en-US" sz="1800" dirty="0">
                <a:effectLst/>
                <a:ea typeface="等线" panose="02010600030101010101" pitchFamily="2" charset="-122"/>
                <a:cs typeface="Times New Roman" panose="02020603050405020304" pitchFamily="18" charset="0"/>
              </a:rPr>
              <a:t>），导致峰时段一共充了</a:t>
            </a:r>
            <a:r>
              <a:rPr lang="en-US" altLang="zh-CN" sz="1800" dirty="0">
                <a:effectLst/>
                <a:ea typeface="等线" panose="02010600030101010101" pitchFamily="2" charset="-122"/>
                <a:cs typeface="Times New Roman" panose="02020603050405020304" pitchFamily="18" charset="0"/>
              </a:rPr>
              <a:t>2.44</a:t>
            </a:r>
            <a:r>
              <a:rPr lang="zh-CN" altLang="en-US" sz="1800" dirty="0">
                <a:effectLst/>
                <a:ea typeface="等线" panose="02010600030101010101" pitchFamily="2" charset="-122"/>
                <a:cs typeface="Times New Roman" panose="02020603050405020304" pitchFamily="18" charset="0"/>
              </a:rPr>
              <a:t>度，比原计划多充了</a:t>
            </a:r>
            <a:r>
              <a:rPr lang="en-US" altLang="zh-CN" sz="1800" dirty="0">
                <a:effectLst/>
                <a:ea typeface="等线" panose="02010600030101010101" pitchFamily="2" charset="-122"/>
                <a:cs typeface="Times New Roman" panose="02020603050405020304" pitchFamily="18" charset="0"/>
              </a:rPr>
              <a:t>0.44</a:t>
            </a:r>
            <a:r>
              <a:rPr lang="zh-CN" altLang="en-US" sz="1800" dirty="0">
                <a:effectLst/>
                <a:ea typeface="等线" panose="02010600030101010101" pitchFamily="2" charset="-122"/>
                <a:cs typeface="Times New Roman" panose="02020603050405020304" pitchFamily="18" charset="0"/>
              </a:rPr>
              <a:t>度电。相应的，谷时段规划电量也要重新规划，充</a:t>
            </a:r>
            <a:r>
              <a:rPr lang="en-US" altLang="zh-CN" sz="1800" dirty="0">
                <a:effectLst/>
                <a:ea typeface="等线" panose="02010600030101010101" pitchFamily="2" charset="-122"/>
                <a:cs typeface="Times New Roman" panose="02020603050405020304" pitchFamily="18" charset="0"/>
              </a:rPr>
              <a:t>2.56</a:t>
            </a:r>
            <a:r>
              <a:rPr lang="zh-CN" altLang="en-US" sz="1800" dirty="0">
                <a:effectLst/>
                <a:ea typeface="等线" panose="02010600030101010101" pitchFamily="2" charset="-122"/>
                <a:cs typeface="Times New Roman" panose="02020603050405020304" pitchFamily="18" charset="0"/>
              </a:rPr>
              <a:t>度即可。</a:t>
            </a:r>
            <a:r>
              <a:rPr lang="en-US" altLang="zh-CN" sz="1800" dirty="0">
                <a:effectLst/>
                <a:ea typeface="等线" panose="02010600030101010101" pitchFamily="2" charset="-122"/>
                <a:cs typeface="Times New Roman" panose="02020603050405020304" pitchFamily="18" charset="0"/>
              </a:rPr>
              <a:t>2.56</a:t>
            </a:r>
            <a:r>
              <a:rPr lang="zh-CN" altLang="en-US" sz="1800" dirty="0">
                <a:effectLst/>
                <a:ea typeface="等线" panose="02010600030101010101" pitchFamily="2" charset="-122"/>
                <a:cs typeface="Times New Roman" panose="02020603050405020304" pitchFamily="18" charset="0"/>
              </a:rPr>
              <a:t>度电对应的充电时长为</a:t>
            </a:r>
            <a:r>
              <a:rPr lang="en-US" altLang="zh-CN" sz="1800" dirty="0">
                <a:effectLst/>
                <a:ea typeface="等线" panose="02010600030101010101" pitchFamily="2" charset="-122"/>
                <a:cs typeface="Times New Roman" panose="02020603050405020304" pitchFamily="18" charset="0"/>
              </a:rPr>
              <a:t>2.56÷0.1=26</a:t>
            </a:r>
            <a:r>
              <a:rPr lang="zh-CN" altLang="en-US" sz="1800" dirty="0">
                <a:effectLst/>
                <a:ea typeface="等线" panose="02010600030101010101" pitchFamily="2" charset="-122"/>
                <a:cs typeface="Times New Roman" panose="02020603050405020304" pitchFamily="18" charset="0"/>
              </a:rPr>
              <a:t>分钟，又因为充电最小时长</a:t>
            </a:r>
            <a:r>
              <a:rPr lang="en-US" altLang="zh-CN" sz="1800" dirty="0">
                <a:effectLst/>
                <a:ea typeface="等线" panose="02010600030101010101" pitchFamily="2" charset="-122"/>
                <a:cs typeface="Times New Roman" panose="02020603050405020304" pitchFamily="18" charset="0"/>
              </a:rPr>
              <a:t>5min</a:t>
            </a:r>
            <a:r>
              <a:rPr lang="zh-CN" altLang="en-US" sz="1800" dirty="0">
                <a:effectLst/>
                <a:ea typeface="等线" panose="02010600030101010101" pitchFamily="2" charset="-122"/>
                <a:cs typeface="Times New Roman" panose="02020603050405020304" pitchFamily="18" charset="0"/>
              </a:rPr>
              <a:t>，所以规划谷时段充电时长为</a:t>
            </a:r>
            <a:r>
              <a:rPr lang="en-US" altLang="zh-CN" sz="1800" dirty="0">
                <a:effectLst/>
                <a:ea typeface="等线" panose="02010600030101010101" pitchFamily="2" charset="-122"/>
                <a:cs typeface="Times New Roman" panose="02020603050405020304" pitchFamily="18" charset="0"/>
              </a:rPr>
              <a:t>30min,</a:t>
            </a:r>
            <a:r>
              <a:rPr lang="zh-CN" altLang="en-US" sz="1800" dirty="0">
                <a:effectLst/>
                <a:ea typeface="等线" panose="02010600030101010101" pitchFamily="2" charset="-122"/>
                <a:cs typeface="Times New Roman" panose="02020603050405020304" pitchFamily="18" charset="0"/>
              </a:rPr>
              <a:t>相比刚好达标多充了</a:t>
            </a:r>
            <a:r>
              <a:rPr lang="en-US" altLang="zh-CN" sz="1800" dirty="0">
                <a:effectLst/>
                <a:ea typeface="等线" panose="02010600030101010101" pitchFamily="2" charset="-122"/>
                <a:cs typeface="Times New Roman" panose="02020603050405020304" pitchFamily="18" charset="0"/>
              </a:rPr>
              <a:t>4min</a:t>
            </a:r>
            <a:r>
              <a:rPr lang="zh-CN" altLang="en-US" sz="1800" dirty="0">
                <a:effectLst/>
                <a:ea typeface="等线" panose="02010600030101010101" pitchFamily="2" charset="-122"/>
                <a:cs typeface="Times New Roman" panose="02020603050405020304" pitchFamily="18" charset="0"/>
              </a:rPr>
              <a:t>。所以最终会出现相比目标电量多充了</a:t>
            </a:r>
            <a:r>
              <a:rPr lang="en-US" altLang="zh-CN" sz="1800" dirty="0">
                <a:effectLst/>
                <a:ea typeface="等线" panose="02010600030101010101" pitchFamily="2" charset="-122"/>
                <a:cs typeface="Times New Roman" panose="02020603050405020304" pitchFamily="18" charset="0"/>
              </a:rPr>
              <a:t>4</a:t>
            </a:r>
            <a:r>
              <a:rPr lang="zh-CN" altLang="en-US" sz="1800" dirty="0">
                <a:effectLst/>
                <a:ea typeface="等线" panose="02010600030101010101" pitchFamily="2" charset="-122"/>
                <a:cs typeface="Times New Roman" panose="02020603050405020304" pitchFamily="18" charset="0"/>
              </a:rPr>
              <a:t>分钟的电大概是</a:t>
            </a:r>
            <a:r>
              <a:rPr lang="en-US" altLang="zh-CN" sz="1800" dirty="0">
                <a:effectLst/>
                <a:ea typeface="等线" panose="02010600030101010101" pitchFamily="2" charset="-122"/>
                <a:cs typeface="Times New Roman" panose="02020603050405020304" pitchFamily="18" charset="0"/>
              </a:rPr>
              <a:t>0.4</a:t>
            </a:r>
            <a:r>
              <a:rPr lang="zh-CN" altLang="en-US" sz="1800" dirty="0">
                <a:effectLst/>
                <a:ea typeface="等线" panose="02010600030101010101" pitchFamily="2" charset="-122"/>
                <a:cs typeface="Times New Roman" panose="02020603050405020304" pitchFamily="18" charset="0"/>
              </a:rPr>
              <a:t>度电。）</a:t>
            </a: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充电功率跟车载充电机的情况有关，跟家里电源的情况也有关，至于是按</a:t>
            </a:r>
            <a:r>
              <a:rPr lang="en-US" altLang="zh-CN" sz="1800" dirty="0">
                <a:effectLst/>
                <a:ea typeface="等线" panose="02010600030101010101" pitchFamily="2" charset="-122"/>
                <a:cs typeface="Times New Roman" panose="02020603050405020304" pitchFamily="18" charset="0"/>
              </a:rPr>
              <a:t>5.8</a:t>
            </a:r>
            <a:r>
              <a:rPr lang="zh-CN" altLang="en-US" sz="1800" dirty="0">
                <a:effectLst/>
                <a:ea typeface="等线" panose="02010600030101010101" pitchFamily="2" charset="-122"/>
                <a:cs typeface="Times New Roman" panose="02020603050405020304" pitchFamily="18" charset="0"/>
              </a:rPr>
              <a:t>还是按</a:t>
            </a:r>
            <a:r>
              <a:rPr lang="en-US" altLang="zh-CN" sz="1800" dirty="0">
                <a:effectLst/>
                <a:ea typeface="等线" panose="02010600030101010101" pitchFamily="2" charset="-122"/>
                <a:cs typeface="Times New Roman" panose="02020603050405020304" pitchFamily="18" charset="0"/>
              </a:rPr>
              <a:t>6.8</a:t>
            </a:r>
            <a:r>
              <a:rPr lang="zh-CN" altLang="en-US" sz="1800" dirty="0">
                <a:effectLst/>
                <a:ea typeface="等线" panose="02010600030101010101" pitchFamily="2" charset="-122"/>
                <a:cs typeface="Times New Roman" panose="02020603050405020304" pitchFamily="18" charset="0"/>
              </a:rPr>
              <a:t>规划，可参考如下：当实际充电功率小于规划功率时，若初始按</a:t>
            </a:r>
            <a:r>
              <a:rPr lang="en-US" altLang="zh-CN" sz="1800" dirty="0">
                <a:effectLst/>
                <a:ea typeface="等线" panose="02010600030101010101" pitchFamily="2" charset="-122"/>
                <a:cs typeface="Times New Roman" panose="02020603050405020304" pitchFamily="18" charset="0"/>
              </a:rPr>
              <a:t>5</a:t>
            </a:r>
            <a:r>
              <a:rPr lang="zh-CN" altLang="en-US" sz="1800" dirty="0">
                <a:effectLst/>
                <a:ea typeface="等线" panose="02010600030101010101" pitchFamily="2" charset="-122"/>
                <a:cs typeface="Times New Roman" panose="02020603050405020304" pitchFamily="18" charset="0"/>
              </a:rPr>
              <a:t>规划（保守），规划的少了可能导致最后的谷时段充的不多，谷电价利用不充分；若按</a:t>
            </a:r>
            <a:r>
              <a:rPr lang="en-US" altLang="zh-CN" sz="1800" dirty="0">
                <a:effectLst/>
                <a:ea typeface="等线" panose="02010600030101010101" pitchFamily="2" charset="-122"/>
                <a:cs typeface="Times New Roman" panose="02020603050405020304" pitchFamily="18" charset="0"/>
              </a:rPr>
              <a:t>6.8</a:t>
            </a:r>
            <a:r>
              <a:rPr lang="zh-CN" altLang="en-US" sz="1800" dirty="0">
                <a:effectLst/>
                <a:ea typeface="等线" panose="02010600030101010101" pitchFamily="2" charset="-122"/>
                <a:cs typeface="Times New Roman" panose="02020603050405020304" pitchFamily="18" charset="0"/>
              </a:rPr>
              <a:t>规划（激进）则可能导致目标时间点无法达成目标充电量，综合评估按</a:t>
            </a:r>
            <a:r>
              <a:rPr lang="en-US" altLang="zh-CN" sz="1800" dirty="0">
                <a:effectLst/>
                <a:ea typeface="等线" panose="02010600030101010101" pitchFamily="2" charset="-122"/>
                <a:cs typeface="Times New Roman" panose="02020603050405020304" pitchFamily="18" charset="0"/>
              </a:rPr>
              <a:t>6</a:t>
            </a:r>
            <a:r>
              <a:rPr lang="zh-CN" altLang="en-US" sz="1800" dirty="0">
                <a:effectLst/>
                <a:ea typeface="等线" panose="02010600030101010101" pitchFamily="2" charset="-122"/>
                <a:cs typeface="Times New Roman" panose="02020603050405020304" pitchFamily="18" charset="0"/>
              </a:rPr>
              <a:t>规划更优。</a:t>
            </a:r>
            <a:endParaRPr lang="en-US" altLang="zh-CN" sz="1800" dirty="0">
              <a:effectLst/>
              <a:ea typeface="等线"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8A1B28-897F-74A5-75DB-5BF0CFA09D8A}"/>
              </a:ext>
            </a:extLst>
          </p:cNvPr>
          <p:cNvSpPr>
            <a:spLocks noGrp="1"/>
          </p:cNvSpPr>
          <p:nvPr>
            <p:ph type="sldNum" sz="quarter" idx="10"/>
          </p:nvPr>
        </p:nvSpPr>
        <p:spPr/>
        <p:txBody>
          <a:bodyPr/>
          <a:lstStyle/>
          <a:p>
            <a:fld id="{ACE39AA0-45D0-1048-A5F3-6A3C0A02A50F}" type="slidenum">
              <a:rPr kumimoji="1" lang="zh-CN" altLang="en-US" smtClean="0"/>
              <a:t>29</a:t>
            </a:fld>
            <a:endParaRPr kumimoji="1" lang="zh-CN" altLang="en-US"/>
          </a:p>
        </p:txBody>
      </p:sp>
    </p:spTree>
    <p:extLst>
      <p:ext uri="{BB962C8B-B14F-4D97-AF65-F5344CB8AC3E}">
        <p14:creationId xmlns:p14="http://schemas.microsoft.com/office/powerpoint/2010/main" val="304637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57D65-0D53-3ECB-1F84-045F543A6A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DEBFF0-05CD-F2B8-0D3E-195CC5137B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6AD04F7-EBA2-788F-3D3F-1DFCC30D41E2}"/>
              </a:ext>
            </a:extLst>
          </p:cNvPr>
          <p:cNvSpPr>
            <a:spLocks noGrp="1"/>
          </p:cNvSpPr>
          <p:nvPr>
            <p:ph type="body" idx="1"/>
          </p:nvPr>
        </p:nvSpPr>
        <p:spPr/>
        <p:txBody>
          <a:bodyPr/>
          <a:lstStyle/>
          <a:p>
            <a:r>
              <a:rPr lang="zh-CN" altLang="en-US" dirty="0"/>
              <a:t>这是我们实证现场的实拍图，阳光新能源</a:t>
            </a:r>
            <a:r>
              <a:rPr lang="en-US" altLang="zh-CN" dirty="0"/>
              <a:t>T</a:t>
            </a:r>
            <a:r>
              <a:rPr lang="zh-CN" altLang="en-US" dirty="0"/>
              <a:t>和合肥绿色港湾是继</a:t>
            </a:r>
            <a:r>
              <a:rPr lang="en-US" altLang="zh-CN" dirty="0"/>
              <a:t>TR4</a:t>
            </a:r>
            <a:r>
              <a:rPr lang="zh-CN" altLang="en-US" dirty="0"/>
              <a:t>持续在测的，北京康城花园、苏州芭堤蓝湾、合肥零能中心，这三户是系统测试阶段新增的实证站点。</a:t>
            </a:r>
            <a:endParaRPr lang="en-US" altLang="zh-CN" dirty="0"/>
          </a:p>
        </p:txBody>
      </p:sp>
      <p:sp>
        <p:nvSpPr>
          <p:cNvPr id="4" name="灯片编号占位符 3">
            <a:extLst>
              <a:ext uri="{FF2B5EF4-FFF2-40B4-BE49-F238E27FC236}">
                <a16:creationId xmlns:a16="http://schemas.microsoft.com/office/drawing/2014/main" id="{A9F41A12-ABED-3729-A46D-BE15E2996CC9}"/>
              </a:ext>
            </a:extLst>
          </p:cNvPr>
          <p:cNvSpPr>
            <a:spLocks noGrp="1"/>
          </p:cNvSpPr>
          <p:nvPr>
            <p:ph type="sldNum" sz="quarter" idx="10"/>
          </p:nvPr>
        </p:nvSpPr>
        <p:spPr/>
        <p:txBody>
          <a:bodyPr/>
          <a:lstStyle/>
          <a:p>
            <a:fld id="{ACE39AA0-45D0-1048-A5F3-6A3C0A02A50F}" type="slidenum">
              <a:rPr kumimoji="1" lang="zh-CN" altLang="en-US" smtClean="0"/>
              <a:t>3</a:t>
            </a:fld>
            <a:endParaRPr kumimoji="1" lang="zh-CN" altLang="en-US"/>
          </a:p>
        </p:txBody>
      </p:sp>
    </p:spTree>
    <p:extLst>
      <p:ext uri="{BB962C8B-B14F-4D97-AF65-F5344CB8AC3E}">
        <p14:creationId xmlns:p14="http://schemas.microsoft.com/office/powerpoint/2010/main" val="2891851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904A-288B-4C6E-2607-65E580D1B9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CDCF63-783A-E2D6-E981-A9AAAA2609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E8D335-3F0D-F35F-7E05-2F4FA13BDA2E}"/>
              </a:ext>
            </a:extLst>
          </p:cNvPr>
          <p:cNvSpPr>
            <a:spLocks noGrp="1"/>
          </p:cNvSpPr>
          <p:nvPr>
            <p:ph type="body" idx="1"/>
          </p:nvPr>
        </p:nvSpPr>
        <p:spPr/>
        <p:txBody>
          <a:bodyPr/>
          <a:lstStyle/>
          <a:p>
            <a:r>
              <a:rPr lang="zh-CN" altLang="en-US" dirty="0"/>
              <a:t>关于限功率，我们依据接入方式和设备状态是总共分了</a:t>
            </a:r>
            <a:r>
              <a:rPr lang="en-US" altLang="zh-CN" dirty="0"/>
              <a:t>11</a:t>
            </a:r>
            <a:r>
              <a:rPr lang="zh-CN" altLang="en-US" dirty="0"/>
              <a:t>种工况，设计逻辑和实测结果相符，测试通过。图中蓝色波形图分别展示了充电桩输出功率从</a:t>
            </a:r>
            <a:r>
              <a:rPr lang="en-US" altLang="zh-CN" dirty="0"/>
              <a:t>7kw</a:t>
            </a:r>
            <a:r>
              <a:rPr lang="zh-CN" altLang="en-US" dirty="0"/>
              <a:t>降到</a:t>
            </a:r>
            <a:r>
              <a:rPr lang="en-US" altLang="zh-CN" dirty="0"/>
              <a:t>3.5kw</a:t>
            </a:r>
            <a:r>
              <a:rPr lang="zh-CN" altLang="en-US" dirty="0"/>
              <a:t>再降到</a:t>
            </a:r>
            <a:r>
              <a:rPr lang="en-US" altLang="zh-CN" dirty="0"/>
              <a:t>2.2kw</a:t>
            </a:r>
            <a:r>
              <a:rPr lang="zh-CN" altLang="en-US" dirty="0"/>
              <a:t>最后再恢复</a:t>
            </a:r>
            <a:r>
              <a:rPr lang="en-US" altLang="zh-CN" dirty="0"/>
              <a:t>7kw</a:t>
            </a:r>
            <a:r>
              <a:rPr lang="zh-CN" altLang="en-US" dirty="0"/>
              <a:t>的过程。</a:t>
            </a:r>
            <a:endParaRPr lang="en-US" altLang="zh-CN" dirty="0"/>
          </a:p>
          <a:p>
            <a:endParaRPr lang="en-US" altLang="zh-CN" dirty="0"/>
          </a:p>
          <a:p>
            <a:endParaRPr lang="en-US" altLang="zh-CN" dirty="0"/>
          </a:p>
          <a:p>
            <a:endParaRPr lang="en-US" altLang="zh-CN" dirty="0"/>
          </a:p>
          <a:p>
            <a:r>
              <a:rPr lang="zh-CN" altLang="en-US" dirty="0"/>
              <a:t>限功率模块</a:t>
            </a:r>
            <a:r>
              <a:rPr lang="en-US" altLang="zh-CN" dirty="0"/>
              <a:t>1</a:t>
            </a:r>
            <a:r>
              <a:rPr lang="zh-CN" altLang="en-US" dirty="0"/>
              <a:t>：取电回路，由断路器数据和逆变器数据组合，充电桩所在相电流超出阈值限功率；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限功率模块</a:t>
            </a:r>
            <a:r>
              <a:rPr lang="en-US" altLang="zh-CN" dirty="0"/>
              <a:t>2</a:t>
            </a:r>
            <a:r>
              <a:rPr lang="zh-CN" altLang="en-US" dirty="0"/>
              <a:t>：入户总开电表采集数据，使用逆变器上传的电表数据，充电桩所在相电流超出阈值限功率；</a:t>
            </a:r>
            <a:endParaRPr lang="en-US" altLang="zh-CN" dirty="0"/>
          </a:p>
        </p:txBody>
      </p:sp>
      <p:sp>
        <p:nvSpPr>
          <p:cNvPr id="4" name="灯片编号占位符 3">
            <a:extLst>
              <a:ext uri="{FF2B5EF4-FFF2-40B4-BE49-F238E27FC236}">
                <a16:creationId xmlns:a16="http://schemas.microsoft.com/office/drawing/2014/main" id="{D7D35FCC-C19B-B603-6AD8-AF216386A248}"/>
              </a:ext>
            </a:extLst>
          </p:cNvPr>
          <p:cNvSpPr>
            <a:spLocks noGrp="1"/>
          </p:cNvSpPr>
          <p:nvPr>
            <p:ph type="sldNum" sz="quarter" idx="10"/>
          </p:nvPr>
        </p:nvSpPr>
        <p:spPr/>
        <p:txBody>
          <a:bodyPr/>
          <a:lstStyle/>
          <a:p>
            <a:fld id="{ACE39AA0-45D0-1048-A5F3-6A3C0A02A50F}" type="slidenum">
              <a:rPr kumimoji="1" lang="zh-CN" altLang="en-US" smtClean="0"/>
              <a:t>30</a:t>
            </a:fld>
            <a:endParaRPr kumimoji="1" lang="zh-CN" altLang="en-US"/>
          </a:p>
        </p:txBody>
      </p:sp>
    </p:spTree>
    <p:extLst>
      <p:ext uri="{BB962C8B-B14F-4D97-AF65-F5344CB8AC3E}">
        <p14:creationId xmlns:p14="http://schemas.microsoft.com/office/powerpoint/2010/main" val="3163914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ADB8B-9613-EFD0-D308-5369FAA8FF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6DE3F6-9CDB-129A-BB0C-F9D7607A62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98169F-BCA9-27AD-460A-C6800E4D01E6}"/>
              </a:ext>
            </a:extLst>
          </p:cNvPr>
          <p:cNvSpPr>
            <a:spLocks noGrp="1"/>
          </p:cNvSpPr>
          <p:nvPr>
            <p:ph type="body" idx="1"/>
          </p:nvPr>
        </p:nvSpPr>
        <p:spPr/>
        <p:txBody>
          <a:bodyPr/>
          <a:lstStyle/>
          <a:p>
            <a:r>
              <a:rPr lang="zh-CN" altLang="en-US" dirty="0"/>
              <a:t>最后是有关外部云平台对接、电价数据维护时效性以及结构这三块，测试这边基于当前版本还有待优化的点分别给出了改进建议</a:t>
            </a:r>
          </a:p>
        </p:txBody>
      </p:sp>
      <p:sp>
        <p:nvSpPr>
          <p:cNvPr id="4" name="灯片编号占位符 3">
            <a:extLst>
              <a:ext uri="{FF2B5EF4-FFF2-40B4-BE49-F238E27FC236}">
                <a16:creationId xmlns:a16="http://schemas.microsoft.com/office/drawing/2014/main" id="{0724F89C-B49A-927A-B683-6E4CEB9FA4F1}"/>
              </a:ext>
            </a:extLst>
          </p:cNvPr>
          <p:cNvSpPr>
            <a:spLocks noGrp="1"/>
          </p:cNvSpPr>
          <p:nvPr>
            <p:ph type="sldNum" sz="quarter" idx="10"/>
          </p:nvPr>
        </p:nvSpPr>
        <p:spPr/>
        <p:txBody>
          <a:bodyPr/>
          <a:lstStyle/>
          <a:p>
            <a:fld id="{ACE39AA0-45D0-1048-A5F3-6A3C0A02A50F}" type="slidenum">
              <a:rPr kumimoji="1" lang="zh-CN" altLang="en-US" smtClean="0"/>
              <a:t>31</a:t>
            </a:fld>
            <a:endParaRPr kumimoji="1" lang="zh-CN" altLang="en-US"/>
          </a:p>
        </p:txBody>
      </p:sp>
    </p:spTree>
    <p:extLst>
      <p:ext uri="{BB962C8B-B14F-4D97-AF65-F5344CB8AC3E}">
        <p14:creationId xmlns:p14="http://schemas.microsoft.com/office/powerpoint/2010/main" val="97810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3E7D9-07F9-8A36-F893-A98E6D6596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BDFB53-7F37-5EE2-2697-4F8F084531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B997F3-4C12-83E7-97E1-B354B69B83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在实证这一块，我们总共在</a:t>
            </a:r>
            <a:r>
              <a:rPr lang="en-US" altLang="zh-CN" dirty="0"/>
              <a:t>1+4+10</a:t>
            </a:r>
            <a:r>
              <a:rPr lang="zh-CN" altLang="en-US" dirty="0"/>
              <a:t>这</a:t>
            </a:r>
            <a:r>
              <a:rPr lang="en-US" altLang="zh-CN" dirty="0"/>
              <a:t>15</a:t>
            </a:r>
            <a:r>
              <a:rPr lang="zh-CN" altLang="en-US" dirty="0"/>
              <a:t>户家庭对中央空调、新风、充电桩等各类型设备从建站调试到系统各项智能、安全等功能做了完整验证。</a:t>
            </a:r>
          </a:p>
        </p:txBody>
      </p:sp>
      <p:sp>
        <p:nvSpPr>
          <p:cNvPr id="4" name="灯片编号占位符 3">
            <a:extLst>
              <a:ext uri="{FF2B5EF4-FFF2-40B4-BE49-F238E27FC236}">
                <a16:creationId xmlns:a16="http://schemas.microsoft.com/office/drawing/2014/main" id="{165A5344-5C15-567A-B3EE-F4A8B17FFAC7}"/>
              </a:ext>
            </a:extLst>
          </p:cNvPr>
          <p:cNvSpPr>
            <a:spLocks noGrp="1"/>
          </p:cNvSpPr>
          <p:nvPr>
            <p:ph type="sldNum" sz="quarter" idx="10"/>
          </p:nvPr>
        </p:nvSpPr>
        <p:spPr/>
        <p:txBody>
          <a:bodyPr/>
          <a:lstStyle/>
          <a:p>
            <a:fld id="{ACE39AA0-45D0-1048-A5F3-6A3C0A02A50F}" type="slidenum">
              <a:rPr kumimoji="1" lang="zh-CN" altLang="en-US" smtClean="0"/>
              <a:t>4</a:t>
            </a:fld>
            <a:endParaRPr kumimoji="1" lang="zh-CN" altLang="en-US"/>
          </a:p>
        </p:txBody>
      </p:sp>
    </p:spTree>
    <p:extLst>
      <p:ext uri="{BB962C8B-B14F-4D97-AF65-F5344CB8AC3E}">
        <p14:creationId xmlns:p14="http://schemas.microsoft.com/office/powerpoint/2010/main" val="41798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D9958-BCCD-18DC-B53D-67E41F42D3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8B9765-7133-7279-0FD4-66C9AD1582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1D25EF-1524-0D18-3F75-ABF6EFC93EB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我们以其中一户</a:t>
            </a:r>
            <a:r>
              <a:rPr lang="en-US" altLang="zh-CN" dirty="0"/>
              <a:t>-</a:t>
            </a:r>
            <a:r>
              <a:rPr lang="zh-CN" altLang="en-US" dirty="0"/>
              <a:t>合肥绿色港湾为例，从最初建站调试到对系统的智能</a:t>
            </a:r>
            <a:r>
              <a:rPr lang="en-US" altLang="zh-CN" dirty="0"/>
              <a:t>/</a:t>
            </a:r>
            <a:r>
              <a:rPr lang="zh-CN" altLang="en-US" dirty="0"/>
              <a:t>安全等关键模块的功能验证，来简单介绍下实证的大概流程。</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首先是建站，为了保证建站的易用性，我们针对建站流程在</a:t>
            </a:r>
            <a:r>
              <a:rPr lang="en-US" altLang="zh-CN" dirty="0"/>
              <a:t>TR2</a:t>
            </a:r>
            <a:r>
              <a:rPr lang="zh-CN" altLang="en-US" dirty="0"/>
              <a:t>阶段当时制订了时间规格，所以在系统测试阶段也对应进行了实证，（业务运营管理员</a:t>
            </a:r>
            <a:r>
              <a:rPr lang="en-US" altLang="zh-CN" dirty="0"/>
              <a:t>……</a:t>
            </a:r>
            <a:r>
              <a:rPr lang="zh-CN" altLang="en-US" dirty="0"/>
              <a:t>经销商</a:t>
            </a:r>
            <a:r>
              <a:rPr lang="en-US" altLang="zh-CN" dirty="0"/>
              <a:t>……C</a:t>
            </a:r>
            <a:r>
              <a:rPr lang="zh-CN" altLang="en-US" dirty="0"/>
              <a:t>端用户），实测各项指标都能够满足。</a:t>
            </a:r>
          </a:p>
        </p:txBody>
      </p:sp>
      <p:sp>
        <p:nvSpPr>
          <p:cNvPr id="4" name="灯片编号占位符 3">
            <a:extLst>
              <a:ext uri="{FF2B5EF4-FFF2-40B4-BE49-F238E27FC236}">
                <a16:creationId xmlns:a16="http://schemas.microsoft.com/office/drawing/2014/main" id="{3DAB867F-7919-6B37-C3D2-97BEF817DC63}"/>
              </a:ext>
            </a:extLst>
          </p:cNvPr>
          <p:cNvSpPr>
            <a:spLocks noGrp="1"/>
          </p:cNvSpPr>
          <p:nvPr>
            <p:ph type="sldNum" sz="quarter" idx="10"/>
          </p:nvPr>
        </p:nvSpPr>
        <p:spPr/>
        <p:txBody>
          <a:bodyPr/>
          <a:lstStyle/>
          <a:p>
            <a:fld id="{ACE39AA0-45D0-1048-A5F3-6A3C0A02A50F}" type="slidenum">
              <a:rPr kumimoji="1" lang="zh-CN" altLang="en-US" smtClean="0"/>
              <a:t>5</a:t>
            </a:fld>
            <a:endParaRPr kumimoji="1" lang="zh-CN" altLang="en-US"/>
          </a:p>
        </p:txBody>
      </p:sp>
    </p:spTree>
    <p:extLst>
      <p:ext uri="{BB962C8B-B14F-4D97-AF65-F5344CB8AC3E}">
        <p14:creationId xmlns:p14="http://schemas.microsoft.com/office/powerpoint/2010/main" val="255565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92268-68B5-B81F-C8E6-84EB2F24EE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BF7D4A-BDD4-7E91-A9AF-0BF9C2152A5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D26F3FC-9D3B-48FA-C984-7B69C41F19BC}"/>
              </a:ext>
            </a:extLst>
          </p:cNvPr>
          <p:cNvSpPr>
            <a:spLocks noGrp="1"/>
          </p:cNvSpPr>
          <p:nvPr>
            <p:ph type="body" idx="1"/>
          </p:nvPr>
        </p:nvSpPr>
        <p:spPr/>
        <p:txBody>
          <a:bodyPr/>
          <a:lstStyle/>
          <a:p>
            <a:r>
              <a:rPr lang="zh-CN" altLang="en-US" dirty="0"/>
              <a:t>建站完成后，系统就可以对用户可时移设备的用电记录进行统计，为了进一步提升家庭绿电使用率，减少从电网购电，系统通过智能建议算法向用户推送了一条在</a:t>
            </a:r>
            <a:r>
              <a:rPr lang="en-US" altLang="zh-CN" dirty="0"/>
              <a:t>09:00-12:00</a:t>
            </a:r>
            <a:r>
              <a:rPr lang="zh-CN" altLang="en-US" dirty="0"/>
              <a:t>充</a:t>
            </a:r>
            <a:r>
              <a:rPr lang="en-US" altLang="zh-CN" dirty="0"/>
              <a:t>5.9</a:t>
            </a:r>
            <a:r>
              <a:rPr lang="zh-CN" altLang="en-US" dirty="0"/>
              <a:t>度电的用能建议，用户采纳，系统自动创建并执行和智能建议相关联的智能充电任务，任务于</a:t>
            </a:r>
            <a:r>
              <a:rPr lang="en-US" altLang="zh-CN" dirty="0"/>
              <a:t>11</a:t>
            </a:r>
            <a:r>
              <a:rPr lang="en-US" altLang="zh-CN" dirty="0">
                <a:sym typeface="Wingdings" panose="05000000000000000000" pitchFamily="2" charset="2"/>
              </a:rPr>
              <a:t>:50</a:t>
            </a:r>
            <a:r>
              <a:rPr lang="zh-CN" altLang="en-US" dirty="0">
                <a:sym typeface="Wingdings" panose="05000000000000000000" pitchFamily="2" charset="2"/>
              </a:rPr>
              <a:t>执行结束，实测结果与充电截止时间目标以及充电量目标一致。</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累计充电量约</a:t>
            </a:r>
            <a:r>
              <a:rPr lang="en-US" altLang="zh-CN" dirty="0">
                <a:sym typeface="Wingdings" panose="05000000000000000000" pitchFamily="2" charset="2"/>
              </a:rPr>
              <a:t>6.4</a:t>
            </a:r>
            <a:r>
              <a:rPr lang="zh-CN" altLang="en-US" dirty="0">
                <a:sym typeface="Wingdings" panose="05000000000000000000" pitchFamily="2" charset="2"/>
              </a:rPr>
              <a:t>度，符合偏差至多不超过</a:t>
            </a:r>
            <a:r>
              <a:rPr lang="en-US" altLang="zh-CN" dirty="0">
                <a:sym typeface="Wingdings" panose="05000000000000000000" pitchFamily="2" charset="2"/>
              </a:rPr>
              <a:t>0.58</a:t>
            </a:r>
            <a:r>
              <a:rPr lang="zh-CN" altLang="en-US" dirty="0">
                <a:sym typeface="Wingdings" panose="05000000000000000000" pitchFamily="2" charset="2"/>
              </a:rPr>
              <a:t>度这一误差要求</a:t>
            </a:r>
            <a:endParaRPr lang="en-US" altLang="zh-CN" dirty="0"/>
          </a:p>
        </p:txBody>
      </p:sp>
      <p:sp>
        <p:nvSpPr>
          <p:cNvPr id="4" name="灯片编号占位符 3">
            <a:extLst>
              <a:ext uri="{FF2B5EF4-FFF2-40B4-BE49-F238E27FC236}">
                <a16:creationId xmlns:a16="http://schemas.microsoft.com/office/drawing/2014/main" id="{39A9F613-A404-8F54-81BA-B99A8B13ECBB}"/>
              </a:ext>
            </a:extLst>
          </p:cNvPr>
          <p:cNvSpPr>
            <a:spLocks noGrp="1"/>
          </p:cNvSpPr>
          <p:nvPr>
            <p:ph type="sldNum" sz="quarter" idx="10"/>
          </p:nvPr>
        </p:nvSpPr>
        <p:spPr/>
        <p:txBody>
          <a:bodyPr/>
          <a:lstStyle/>
          <a:p>
            <a:fld id="{ACE39AA0-45D0-1048-A5F3-6A3C0A02A50F}" type="slidenum">
              <a:rPr kumimoji="1" lang="zh-CN" altLang="en-US" smtClean="0"/>
              <a:t>6</a:t>
            </a:fld>
            <a:endParaRPr kumimoji="1" lang="zh-CN" altLang="en-US"/>
          </a:p>
        </p:txBody>
      </p:sp>
    </p:spTree>
    <p:extLst>
      <p:ext uri="{BB962C8B-B14F-4D97-AF65-F5344CB8AC3E}">
        <p14:creationId xmlns:p14="http://schemas.microsoft.com/office/powerpoint/2010/main" val="640627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4EF73-ED2F-E6A5-F7A1-BD57F3BAB8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D66DFB-07CF-4ECF-3AA4-A367506CEE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BD6B60-08C3-5E46-AA93-9353859F2838}"/>
              </a:ext>
            </a:extLst>
          </p:cNvPr>
          <p:cNvSpPr>
            <a:spLocks noGrp="1"/>
          </p:cNvSpPr>
          <p:nvPr>
            <p:ph type="body" idx="1"/>
          </p:nvPr>
        </p:nvSpPr>
        <p:spPr/>
        <p:txBody>
          <a:bodyPr/>
          <a:lstStyle/>
          <a:p>
            <a:r>
              <a:rPr lang="zh-CN" altLang="en-US" dirty="0"/>
              <a:t>同时在别墅对充电桩的四种使用模式：常规、预约、纯绿电、智能充电进行了测试；以及充电桩限功率测试，营造限功率场景，功率从</a:t>
            </a:r>
            <a:r>
              <a:rPr lang="en-US" altLang="zh-CN" dirty="0"/>
              <a:t>7kW</a:t>
            </a:r>
            <a:r>
              <a:rPr lang="zh-CN" altLang="en-US" dirty="0"/>
              <a:t>限制到</a:t>
            </a:r>
            <a:r>
              <a:rPr lang="en-US" altLang="zh-CN" dirty="0"/>
              <a:t>3.5</a:t>
            </a:r>
            <a:r>
              <a:rPr lang="zh-CN" altLang="en-US" dirty="0"/>
              <a:t>和</a:t>
            </a:r>
            <a:r>
              <a:rPr lang="en-US" altLang="zh-CN" dirty="0"/>
              <a:t>2.2</a:t>
            </a:r>
            <a:r>
              <a:rPr lang="zh-CN" altLang="en-US" dirty="0"/>
              <a:t>。</a:t>
            </a:r>
            <a:endParaRPr lang="en-US" altLang="zh-CN" dirty="0"/>
          </a:p>
        </p:txBody>
      </p:sp>
      <p:sp>
        <p:nvSpPr>
          <p:cNvPr id="4" name="灯片编号占位符 3">
            <a:extLst>
              <a:ext uri="{FF2B5EF4-FFF2-40B4-BE49-F238E27FC236}">
                <a16:creationId xmlns:a16="http://schemas.microsoft.com/office/drawing/2014/main" id="{A4562102-C605-17D3-7F56-F13EF870467A}"/>
              </a:ext>
            </a:extLst>
          </p:cNvPr>
          <p:cNvSpPr>
            <a:spLocks noGrp="1"/>
          </p:cNvSpPr>
          <p:nvPr>
            <p:ph type="sldNum" sz="quarter" idx="10"/>
          </p:nvPr>
        </p:nvSpPr>
        <p:spPr/>
        <p:txBody>
          <a:bodyPr/>
          <a:lstStyle/>
          <a:p>
            <a:fld id="{ACE39AA0-45D0-1048-A5F3-6A3C0A02A50F}" type="slidenum">
              <a:rPr kumimoji="1" lang="zh-CN" altLang="en-US" smtClean="0"/>
              <a:t>7</a:t>
            </a:fld>
            <a:endParaRPr kumimoji="1" lang="zh-CN" altLang="en-US"/>
          </a:p>
        </p:txBody>
      </p:sp>
    </p:spTree>
    <p:extLst>
      <p:ext uri="{BB962C8B-B14F-4D97-AF65-F5344CB8AC3E}">
        <p14:creationId xmlns:p14="http://schemas.microsoft.com/office/powerpoint/2010/main" val="552238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A9E4-B724-AF1A-FDA6-FD75813990F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5E0907-C626-1523-50BD-01DA98E365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5F5363-0614-8CC7-1D72-96138ED0A363}"/>
              </a:ext>
            </a:extLst>
          </p:cNvPr>
          <p:cNvSpPr>
            <a:spLocks noGrp="1"/>
          </p:cNvSpPr>
          <p:nvPr>
            <p:ph type="body" idx="1"/>
          </p:nvPr>
        </p:nvSpPr>
        <p:spPr/>
        <p:txBody>
          <a:bodyPr/>
          <a:lstStyle/>
          <a:p>
            <a:r>
              <a:rPr lang="zh-CN" altLang="en-US" dirty="0"/>
              <a:t>这里的附图从左到右分别展示了对过流、漏电流、末端插座过载，小程序安全守护明细里的各项告警提示、智能助手各种提示以及公众号告警提示的验证过程。</a:t>
            </a:r>
            <a:endParaRPr lang="en-US" altLang="zh-CN" dirty="0"/>
          </a:p>
        </p:txBody>
      </p:sp>
      <p:sp>
        <p:nvSpPr>
          <p:cNvPr id="4" name="灯片编号占位符 3">
            <a:extLst>
              <a:ext uri="{FF2B5EF4-FFF2-40B4-BE49-F238E27FC236}">
                <a16:creationId xmlns:a16="http://schemas.microsoft.com/office/drawing/2014/main" id="{9A75653F-9ECB-5C1E-4045-8B9A5E991EA5}"/>
              </a:ext>
            </a:extLst>
          </p:cNvPr>
          <p:cNvSpPr>
            <a:spLocks noGrp="1"/>
          </p:cNvSpPr>
          <p:nvPr>
            <p:ph type="sldNum" sz="quarter" idx="10"/>
          </p:nvPr>
        </p:nvSpPr>
        <p:spPr/>
        <p:txBody>
          <a:bodyPr/>
          <a:lstStyle/>
          <a:p>
            <a:fld id="{ACE39AA0-45D0-1048-A5F3-6A3C0A02A50F}" type="slidenum">
              <a:rPr kumimoji="1" lang="zh-CN" altLang="en-US" smtClean="0"/>
              <a:t>8</a:t>
            </a:fld>
            <a:endParaRPr kumimoji="1" lang="zh-CN" altLang="en-US"/>
          </a:p>
        </p:txBody>
      </p:sp>
    </p:spTree>
    <p:extLst>
      <p:ext uri="{BB962C8B-B14F-4D97-AF65-F5344CB8AC3E}">
        <p14:creationId xmlns:p14="http://schemas.microsoft.com/office/powerpoint/2010/main" val="4172521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7DC9F-646C-4854-2F2C-2FEF4C0A37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47ED0E-1F95-5028-40BD-DB19A6F605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225977-AFE4-25B8-AA4A-A37A94505A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除此之外，我们也基于两种并网模式分别对不同站点进行了智能建议降费效果的专项实证，实证周期内系统推送的建议均为有效建议。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（在阳光新能源自有站点，我们划分了两个测试周期：</a:t>
            </a:r>
            <a:r>
              <a:rPr lang="en-US" altLang="zh-CN" dirty="0"/>
              <a:t>4</a:t>
            </a:r>
            <a:r>
              <a:rPr lang="zh-CN" altLang="en-US" dirty="0"/>
              <a:t>月</a:t>
            </a:r>
            <a:r>
              <a:rPr lang="en-US" altLang="zh-CN" dirty="0"/>
              <a:t>1</a:t>
            </a:r>
            <a:r>
              <a:rPr lang="zh-CN" altLang="en-US" dirty="0"/>
              <a:t>日</a:t>
            </a:r>
            <a:r>
              <a:rPr lang="en-US" altLang="zh-CN" dirty="0"/>
              <a:t>-4</a:t>
            </a:r>
            <a:r>
              <a:rPr lang="zh-CN" altLang="en-US" dirty="0"/>
              <a:t>月</a:t>
            </a:r>
            <a:r>
              <a:rPr lang="en-US" altLang="zh-CN" dirty="0"/>
              <a:t>16</a:t>
            </a:r>
            <a:r>
              <a:rPr lang="zh-CN" altLang="en-US" dirty="0"/>
              <a:t>日将电站配置在余电上网模式下，</a:t>
            </a:r>
            <a:r>
              <a:rPr lang="en-US" altLang="zh-CN" dirty="0"/>
              <a:t>4</a:t>
            </a:r>
            <a:r>
              <a:rPr lang="zh-CN" altLang="en-US" dirty="0"/>
              <a:t>月</a:t>
            </a:r>
            <a:r>
              <a:rPr lang="en-US" altLang="zh-CN" dirty="0"/>
              <a:t>17</a:t>
            </a:r>
            <a:r>
              <a:rPr lang="zh-CN" altLang="en-US" dirty="0"/>
              <a:t>日</a:t>
            </a:r>
            <a:r>
              <a:rPr lang="en-US" altLang="zh-CN" dirty="0"/>
              <a:t>-4</a:t>
            </a:r>
            <a:r>
              <a:rPr lang="zh-CN" altLang="en-US" dirty="0"/>
              <a:t>月</a:t>
            </a:r>
            <a:r>
              <a:rPr lang="en-US" altLang="zh-CN" dirty="0"/>
              <a:t>21</a:t>
            </a:r>
            <a:r>
              <a:rPr lang="zh-CN" altLang="en-US" dirty="0"/>
              <a:t>日配置在无馈网模式下。除了自有站点，合肥实证别墅和北京实证别墅也是分别按余电上网和无馈网模式运行，测试周期内推送的智能建议均为正向建议，降费率幅度相比自有站点偏低，是因为合肥这户别墅当时是和工况测试同时展开的，实际有效测试天数只有两天，北京这户从四月份的日用电负荷来看，不常住人，偶尔使用下洗衣机等可时移设备，所以这两户降费幅度不是很高。）</a:t>
            </a:r>
            <a:endParaRPr lang="en-US" altLang="zh-CN" dirty="0"/>
          </a:p>
        </p:txBody>
      </p:sp>
      <p:sp>
        <p:nvSpPr>
          <p:cNvPr id="4" name="灯片编号占位符 3">
            <a:extLst>
              <a:ext uri="{FF2B5EF4-FFF2-40B4-BE49-F238E27FC236}">
                <a16:creationId xmlns:a16="http://schemas.microsoft.com/office/drawing/2014/main" id="{58FC75DA-8746-5B7E-DA03-32FFCC2DCEB4}"/>
              </a:ext>
            </a:extLst>
          </p:cNvPr>
          <p:cNvSpPr>
            <a:spLocks noGrp="1"/>
          </p:cNvSpPr>
          <p:nvPr>
            <p:ph type="sldNum" sz="quarter" idx="10"/>
          </p:nvPr>
        </p:nvSpPr>
        <p:spPr/>
        <p:txBody>
          <a:bodyPr/>
          <a:lstStyle/>
          <a:p>
            <a:fld id="{ACE39AA0-45D0-1048-A5F3-6A3C0A02A50F}" type="slidenum">
              <a:rPr kumimoji="1" lang="zh-CN" altLang="en-US" smtClean="0"/>
              <a:t>9</a:t>
            </a:fld>
            <a:endParaRPr kumimoji="1" lang="zh-CN" altLang="en-US"/>
          </a:p>
        </p:txBody>
      </p:sp>
    </p:spTree>
    <p:extLst>
      <p:ext uri="{BB962C8B-B14F-4D97-AF65-F5344CB8AC3E}">
        <p14:creationId xmlns:p14="http://schemas.microsoft.com/office/powerpoint/2010/main" val="1120901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747" t="17624" r="1747" b="19126"/>
          <a:stretch>
            <a:fillRect/>
          </a:stretch>
        </p:blipFill>
        <p:spPr>
          <a:xfrm>
            <a:off x="434673" y="1563363"/>
            <a:ext cx="11322654" cy="4171516"/>
          </a:xfrm>
          <a:prstGeom prst="rect">
            <a:avLst/>
          </a:prstGeom>
        </p:spPr>
      </p:pic>
      <p:sp>
        <p:nvSpPr>
          <p:cNvPr id="11" name="标题 1"/>
          <p:cNvSpPr>
            <a:spLocks noGrp="1"/>
          </p:cNvSpPr>
          <p:nvPr>
            <p:ph type="ctrTitle" hasCustomPrompt="1"/>
          </p:nvPr>
        </p:nvSpPr>
        <p:spPr>
          <a:xfrm>
            <a:off x="365655" y="401051"/>
            <a:ext cx="6267449" cy="770606"/>
          </a:xfrm>
        </p:spPr>
        <p:txBody>
          <a:bodyPr anchor="b">
            <a:normAutofit/>
          </a:bodyPr>
          <a:lstStyle>
            <a:lvl1pPr algn="l">
              <a:defRPr sz="3200" b="0" i="0">
                <a:solidFill>
                  <a:srgbClr val="606060"/>
                </a:solidFill>
                <a:latin typeface="微软雅黑" panose="020B0503020204020204" pitchFamily="34" charset="-122"/>
                <a:ea typeface="微软雅黑" panose="020B0503020204020204" pitchFamily="34" charset="-122"/>
              </a:defRPr>
            </a:lvl1pPr>
          </a:lstStyle>
          <a:p>
            <a:r>
              <a:rPr lang="zh-CN" altLang="en-US" dirty="0"/>
              <a:t>请输入演示文稿名称</a:t>
            </a:r>
          </a:p>
        </p:txBody>
      </p:sp>
      <p:sp>
        <p:nvSpPr>
          <p:cNvPr id="12" name="文本框 11"/>
          <p:cNvSpPr txBox="1"/>
          <p:nvPr userDrawn="1"/>
        </p:nvSpPr>
        <p:spPr>
          <a:xfrm>
            <a:off x="365655" y="6220432"/>
            <a:ext cx="1638636" cy="307777"/>
          </a:xfrm>
          <a:prstGeom prst="rect">
            <a:avLst/>
          </a:prstGeom>
          <a:noFill/>
        </p:spPr>
        <p:txBody>
          <a:bodyPr wrap="square">
            <a:spAutoFit/>
          </a:bodyPr>
          <a:lstStyle/>
          <a:p>
            <a:r>
              <a:rPr kumimoji="0" lang="zh-CN" altLang="en-US" sz="1400" b="0" i="0" u="none" strike="noStrike" kern="1200" cap="none" spc="0" normalizeH="0" baseline="0" noProof="0" dirty="0">
                <a:ln>
                  <a:noFill/>
                </a:ln>
                <a:solidFill>
                  <a:srgbClr val="606060"/>
                </a:solidFill>
                <a:effectLst/>
                <a:uLnTx/>
                <a:uFillTx/>
                <a:latin typeface="+mn-ea"/>
                <a:ea typeface="+mn-ea"/>
                <a:cs typeface="+mn-cs"/>
              </a:rPr>
              <a:t>密级：商密</a:t>
            </a:r>
            <a:r>
              <a:rPr kumimoji="0" lang="en-US" altLang="zh-CN" sz="1400" b="0" i="0" u="none" strike="noStrike" kern="1200" cap="none" spc="0" normalizeH="0" baseline="0" noProof="0" dirty="0">
                <a:ln>
                  <a:noFill/>
                </a:ln>
                <a:solidFill>
                  <a:srgbClr val="606060"/>
                </a:solidFill>
                <a:effectLst/>
                <a:uLnTx/>
                <a:uFillTx/>
                <a:latin typeface="+mn-ea"/>
                <a:ea typeface="+mn-ea"/>
                <a:cs typeface="+mn-cs"/>
              </a:rPr>
              <a:t>Ⅱ</a:t>
            </a:r>
            <a:r>
              <a:rPr kumimoji="0" lang="zh-CN" altLang="en-US" sz="1400" b="0" i="0" u="none" strike="noStrike" kern="1200" cap="none" spc="0" normalizeH="0" baseline="0" noProof="0" dirty="0">
                <a:ln>
                  <a:noFill/>
                </a:ln>
                <a:solidFill>
                  <a:srgbClr val="606060"/>
                </a:solidFill>
                <a:effectLst/>
                <a:uLnTx/>
                <a:uFillTx/>
                <a:latin typeface="+mn-ea"/>
                <a:ea typeface="+mn-ea"/>
                <a:cs typeface="+mn-cs"/>
              </a:rPr>
              <a:t>级</a:t>
            </a:r>
            <a:endParaRPr lang="zh-CN" altLang="en-US" sz="1400" dirty="0">
              <a:latin typeface="+mn-ea"/>
              <a:ea typeface="+mn-ea"/>
            </a:endParaRPr>
          </a:p>
        </p:txBody>
      </p:sp>
      <p:pic>
        <p:nvPicPr>
          <p:cNvPr id="16" name="图片 15"/>
          <p:cNvPicPr>
            <a:picLocks noChangeAspect="1"/>
          </p:cNvPicPr>
          <p:nvPr userDrawn="1"/>
        </p:nvPicPr>
        <p:blipFill rotWithShape="1">
          <a:blip r:embed="rId3" cstate="print">
            <a:extLst>
              <a:ext uri="{28A0092B-C50C-407E-A947-70E740481C1C}">
                <a14:useLocalDpi xmlns:a14="http://schemas.microsoft.com/office/drawing/2010/main" val="0"/>
              </a:ext>
            </a:extLst>
          </a:blip>
          <a:srcRect l="3566" t="18868" r="3438" b="20266"/>
          <a:stretch>
            <a:fillRect/>
          </a:stretch>
        </p:blipFill>
        <p:spPr>
          <a:xfrm>
            <a:off x="434673" y="1563363"/>
            <a:ext cx="11338228" cy="4171516"/>
          </a:xfrm>
          <a:prstGeom prst="rect">
            <a:avLst/>
          </a:prstGeom>
        </p:spPr>
      </p:pic>
      <p:sp>
        <p:nvSpPr>
          <p:cNvPr id="17" name="文本框 16"/>
          <p:cNvSpPr txBox="1"/>
          <p:nvPr userDrawn="1"/>
        </p:nvSpPr>
        <p:spPr>
          <a:xfrm>
            <a:off x="5006783" y="6274222"/>
            <a:ext cx="235686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900" dirty="0">
                <a:solidFill>
                  <a:srgbClr val="979897"/>
                </a:solidFill>
                <a:latin typeface="Arial" panose="020B0604020202020204" pitchFamily="34" charset="0"/>
                <a:cs typeface="Arial" panose="020B0604020202020204" pitchFamily="34" charset="0"/>
              </a:rPr>
              <a:t>2025 Copyright © SUNGROW.Confidential</a:t>
            </a:r>
            <a:endParaRPr lang="zh-CN" altLang="en-US" sz="900" dirty="0">
              <a:solidFill>
                <a:srgbClr val="979897"/>
              </a:solidFill>
              <a:latin typeface="Arial" panose="020B0604020202020204" pitchFamily="34" charset="0"/>
              <a:cs typeface="Arial" panose="020B0604020202020204" pitchFamily="34" charset="0"/>
            </a:endParaRPr>
          </a:p>
        </p:txBody>
      </p:sp>
      <p:pic>
        <p:nvPicPr>
          <p:cNvPr id="18" name="图片 17"/>
          <p:cNvPicPr>
            <a:picLocks noChangeAspect="1"/>
          </p:cNvPicPr>
          <p:nvPr userDrawn="1"/>
        </p:nvPicPr>
        <p:blipFill rotWithShape="1">
          <a:blip r:embed="rId2" cstate="print">
            <a:extLst>
              <a:ext uri="{28A0092B-C50C-407E-A947-70E740481C1C}">
                <a14:useLocalDpi xmlns:a14="http://schemas.microsoft.com/office/drawing/2010/main" val="0"/>
              </a:ext>
            </a:extLst>
          </a:blip>
          <a:srcRect l="1747" t="17624" r="1747" b="19126"/>
          <a:stretch>
            <a:fillRect/>
          </a:stretch>
        </p:blipFill>
        <p:spPr>
          <a:xfrm>
            <a:off x="419099" y="1563363"/>
            <a:ext cx="11322654" cy="4171516"/>
          </a:xfrm>
          <a:prstGeom prst="rect">
            <a:avLst/>
          </a:prstGeom>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56985" y="6274763"/>
            <a:ext cx="1300342" cy="277536"/>
          </a:xfrm>
          <a:prstGeom prst="rect">
            <a:avLst/>
          </a:prstGeom>
        </p:spPr>
      </p:pic>
      <p:pic>
        <p:nvPicPr>
          <p:cNvPr id="3" name="图片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26808" y="572173"/>
            <a:ext cx="1599537" cy="41901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33" name="文本框 32"/>
          <p:cNvSpPr txBox="1"/>
          <p:nvPr userDrawn="1"/>
        </p:nvSpPr>
        <p:spPr>
          <a:xfrm>
            <a:off x="6694714" y="1061357"/>
            <a:ext cx="184731" cy="369332"/>
          </a:xfrm>
          <a:prstGeom prst="rect">
            <a:avLst/>
          </a:prstGeom>
          <a:noFill/>
        </p:spPr>
        <p:txBody>
          <a:bodyPr wrap="none" rtlCol="0">
            <a:spAutoFit/>
          </a:bodyPr>
          <a:lstStyle/>
          <a:p>
            <a:endParaRPr kumimoji="1" lang="zh-CN" altLang="en-US"/>
          </a:p>
        </p:txBody>
      </p:sp>
      <p:sp>
        <p:nvSpPr>
          <p:cNvPr id="11" name="图片占位符 8"/>
          <p:cNvSpPr>
            <a:spLocks noGrp="1"/>
          </p:cNvSpPr>
          <p:nvPr>
            <p:ph type="pic" idx="14"/>
          </p:nvPr>
        </p:nvSpPr>
        <p:spPr>
          <a:xfrm>
            <a:off x="8517993" y="2150746"/>
            <a:ext cx="3110194" cy="2023603"/>
          </a:xfrm>
          <a:prstGeom prst="rect">
            <a:avLst/>
          </a:prstGeom>
        </p:spPr>
        <p:txBody>
          <a:bodyPr/>
          <a:lstStyle>
            <a:lvl1pPr marL="0" indent="0">
              <a:buNone/>
              <a:defRPr sz="2000">
                <a:solidFill>
                  <a:srgbClr val="60606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dirty="0"/>
          </a:p>
        </p:txBody>
      </p:sp>
      <p:sp>
        <p:nvSpPr>
          <p:cNvPr id="14" name="文本占位符 9"/>
          <p:cNvSpPr>
            <a:spLocks noGrp="1"/>
          </p:cNvSpPr>
          <p:nvPr>
            <p:ph type="body" idx="37" hasCustomPrompt="1"/>
          </p:nvPr>
        </p:nvSpPr>
        <p:spPr>
          <a:xfrm>
            <a:off x="576614" y="4302015"/>
            <a:ext cx="3108998" cy="965200"/>
          </a:xfrm>
          <a:prstGeom prst="rect">
            <a:avLst/>
          </a:prstGeom>
        </p:spPr>
        <p:txBody>
          <a:bodyPr>
            <a:noAutofit/>
          </a:bodyPr>
          <a:lstStyle>
            <a:lvl1pPr marL="0" indent="0">
              <a:buNone/>
              <a:defRPr sz="1100" b="0">
                <a:solidFill>
                  <a:srgbClr val="606060"/>
                </a:solidFill>
                <a:latin typeface="Microsoft YaHei Regular" panose="020B0502040204020203" charset="-122"/>
                <a:ea typeface="Microsoft YaHei Regular" panose="020B0502040204020203" charset="-122"/>
                <a:cs typeface="Microsoft YaHei Regular" panose="020B0502040204020203"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此处添加内容标题</a:t>
            </a:r>
          </a:p>
        </p:txBody>
      </p:sp>
      <p:sp>
        <p:nvSpPr>
          <p:cNvPr id="15" name="文本占位符 10"/>
          <p:cNvSpPr>
            <a:spLocks noGrp="1"/>
          </p:cNvSpPr>
          <p:nvPr>
            <p:ph type="body" idx="26" hasCustomPrompt="1"/>
          </p:nvPr>
        </p:nvSpPr>
        <p:spPr>
          <a:xfrm>
            <a:off x="4543653" y="4302015"/>
            <a:ext cx="3146722" cy="965200"/>
          </a:xfrm>
          <a:prstGeom prst="rect">
            <a:avLst/>
          </a:prstGeom>
        </p:spPr>
        <p:txBody>
          <a:bodyPr>
            <a:noAutofit/>
          </a:bodyPr>
          <a:lstStyle>
            <a:lvl1pPr marL="0" indent="0">
              <a:buNone/>
              <a:defRPr sz="1100" b="0">
                <a:solidFill>
                  <a:srgbClr val="606060"/>
                </a:solidFill>
                <a:latin typeface="Microsoft YaHei Regular" panose="020B0502040204020203" charset="-122"/>
                <a:ea typeface="Microsoft YaHei Regular" panose="020B0502040204020203" charset="-122"/>
                <a:cs typeface="Microsoft YaHei Regular" panose="020B0502040204020203"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此处添加内容标题</a:t>
            </a:r>
          </a:p>
        </p:txBody>
      </p:sp>
      <p:sp>
        <p:nvSpPr>
          <p:cNvPr id="16" name="文本占位符 11"/>
          <p:cNvSpPr>
            <a:spLocks noGrp="1"/>
          </p:cNvSpPr>
          <p:nvPr>
            <p:ph type="body" idx="38" hasCustomPrompt="1"/>
          </p:nvPr>
        </p:nvSpPr>
        <p:spPr>
          <a:xfrm>
            <a:off x="8517994" y="4302015"/>
            <a:ext cx="3110194" cy="965200"/>
          </a:xfrm>
          <a:prstGeom prst="rect">
            <a:avLst/>
          </a:prstGeom>
        </p:spPr>
        <p:txBody>
          <a:bodyPr>
            <a:noAutofit/>
          </a:bodyPr>
          <a:lstStyle>
            <a:lvl1pPr marL="0" indent="0">
              <a:buNone/>
              <a:defRPr sz="1100" b="0">
                <a:solidFill>
                  <a:srgbClr val="606060"/>
                </a:solidFill>
                <a:latin typeface="Microsoft YaHei Regular" panose="020B0502040204020203" charset="-122"/>
                <a:ea typeface="Microsoft YaHei Regular" panose="020B0502040204020203" charset="-122"/>
                <a:cs typeface="Microsoft YaHei Regular" panose="020B0502040204020203"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此处添加内容标题</a:t>
            </a:r>
          </a:p>
        </p:txBody>
      </p:sp>
      <p:sp>
        <p:nvSpPr>
          <p:cNvPr id="17" name="图片占位符 8"/>
          <p:cNvSpPr>
            <a:spLocks noGrp="1"/>
          </p:cNvSpPr>
          <p:nvPr>
            <p:ph type="pic" idx="39"/>
          </p:nvPr>
        </p:nvSpPr>
        <p:spPr>
          <a:xfrm>
            <a:off x="4540988" y="2167679"/>
            <a:ext cx="3110194" cy="2023603"/>
          </a:xfrm>
          <a:prstGeom prst="rect">
            <a:avLst/>
          </a:prstGeom>
        </p:spPr>
        <p:txBody>
          <a:bodyPr/>
          <a:lstStyle>
            <a:lvl1pPr marL="0" indent="0">
              <a:buNone/>
              <a:defRPr sz="2000">
                <a:solidFill>
                  <a:srgbClr val="60606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18" name="图片占位符 8"/>
          <p:cNvSpPr>
            <a:spLocks noGrp="1"/>
          </p:cNvSpPr>
          <p:nvPr>
            <p:ph type="pic" idx="40"/>
          </p:nvPr>
        </p:nvSpPr>
        <p:spPr>
          <a:xfrm>
            <a:off x="578498" y="2150745"/>
            <a:ext cx="3110194" cy="2023603"/>
          </a:xfrm>
          <a:prstGeom prst="rect">
            <a:avLst/>
          </a:prstGeom>
        </p:spPr>
        <p:txBody>
          <a:bodyPr/>
          <a:lstStyle>
            <a:lvl1pPr marL="0" indent="0">
              <a:buNone/>
              <a:defRPr sz="2000">
                <a:solidFill>
                  <a:srgbClr val="60606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19" name="标题 1"/>
          <p:cNvSpPr>
            <a:spLocks noGrp="1"/>
          </p:cNvSpPr>
          <p:nvPr>
            <p:ph type="title" hasCustomPrompt="1"/>
          </p:nvPr>
        </p:nvSpPr>
        <p:spPr>
          <a:xfrm>
            <a:off x="578498" y="371536"/>
            <a:ext cx="9479902" cy="869820"/>
          </a:xfrm>
          <a:prstGeom prst="rect">
            <a:avLst/>
          </a:prstGeom>
        </p:spPr>
        <p:txBody>
          <a:bodyPr anchor="t">
            <a:normAutofit/>
          </a:bodyPr>
          <a:lstStyle>
            <a:lvl1pPr>
              <a:defRPr sz="2800"/>
            </a:lvl1pPr>
          </a:lstStyle>
          <a:p>
            <a:r>
              <a:rPr lang="zh-CN" altLang="en-US" dirty="0"/>
              <a:t>单击此处添加标题</a:t>
            </a:r>
            <a:br>
              <a:rPr lang="en-US" altLang="zh-CN" dirty="0"/>
            </a:br>
            <a:endParaRPr lang="zh-CN" altLang="en-US" dirty="0"/>
          </a:p>
        </p:txBody>
      </p:sp>
      <p:pic>
        <p:nvPicPr>
          <p:cNvPr id="3" name="图片 2" descr="ppt cover。2-17"/>
          <p:cNvPicPr>
            <a:picLocks noChangeAspect="1"/>
          </p:cNvPicPr>
          <p:nvPr userDrawn="1"/>
        </p:nvPicPr>
        <p:blipFill>
          <a:blip r:embed="rId2"/>
          <a:stretch>
            <a:fillRect/>
          </a:stretch>
        </p:blipFill>
        <p:spPr>
          <a:xfrm>
            <a:off x="715010" y="1345565"/>
            <a:ext cx="454057" cy="54864"/>
          </a:xfrm>
          <a:prstGeom prst="rect">
            <a:avLst/>
          </a:prstGeom>
        </p:spPr>
      </p:pic>
      <p:sp>
        <p:nvSpPr>
          <p:cNvPr id="12"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全屏图片">
    <p:spTree>
      <p:nvGrpSpPr>
        <p:cNvPr id="1" name=""/>
        <p:cNvGrpSpPr/>
        <p:nvPr/>
      </p:nvGrpSpPr>
      <p:grpSpPr>
        <a:xfrm>
          <a:off x="0" y="0"/>
          <a:ext cx="0" cy="0"/>
          <a:chOff x="0" y="0"/>
          <a:chExt cx="0" cy="0"/>
        </a:xfrm>
      </p:grpSpPr>
      <p:sp>
        <p:nvSpPr>
          <p:cNvPr id="8" name="图片占位符 7"/>
          <p:cNvSpPr>
            <a:spLocks noGrp="1"/>
          </p:cNvSpPr>
          <p:nvPr>
            <p:ph type="pic" sz="quarter" idx="14" hasCustomPrompt="1"/>
          </p:nvPr>
        </p:nvSpPr>
        <p:spPr>
          <a:xfrm>
            <a:off x="0" y="0"/>
            <a:ext cx="12192000" cy="6858000"/>
          </a:xfrm>
          <a:prstGeom prst="rect">
            <a:avLst/>
          </a:prstGeom>
        </p:spPr>
        <p:txBody>
          <a:bodyPr/>
          <a:lstStyle>
            <a:lvl1pPr marL="0" indent="0">
              <a:buNone/>
              <a:defRPr/>
            </a:lvl1pPr>
          </a:lstStyle>
          <a:p>
            <a:r>
              <a:rPr kumimoji="1" lang="zh-CN" altLang="en-US" dirty="0"/>
              <a:t>单击此处添加全图</a:t>
            </a:r>
          </a:p>
        </p:txBody>
      </p:sp>
      <p:sp>
        <p:nvSpPr>
          <p:cNvPr id="5"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578498" y="389488"/>
            <a:ext cx="9479902" cy="480332"/>
          </a:xfrm>
          <a:prstGeom prst="rect">
            <a:avLst/>
          </a:prstGeom>
        </p:spPr>
        <p:txBody>
          <a:bodyPr anchor="b">
            <a:normAutofit/>
          </a:bodyPr>
          <a:lstStyle>
            <a:lvl1pPr>
              <a:defRPr sz="2800"/>
            </a:lvl1pPr>
          </a:lstStyle>
          <a:p>
            <a:r>
              <a:rPr lang="zh-CN" altLang="en-US" dirty="0"/>
              <a:t>单击此处添加标题</a:t>
            </a:r>
          </a:p>
        </p:txBody>
      </p:sp>
      <p:pic>
        <p:nvPicPr>
          <p:cNvPr id="2" name="图片 1" descr="ppt cover。2-17"/>
          <p:cNvPicPr>
            <a:picLocks noChangeAspect="1"/>
          </p:cNvPicPr>
          <p:nvPr userDrawn="1"/>
        </p:nvPicPr>
        <p:blipFill>
          <a:blip r:embed="rId2"/>
          <a:stretch>
            <a:fillRect/>
          </a:stretch>
        </p:blipFill>
        <p:spPr>
          <a:xfrm>
            <a:off x="723265" y="972185"/>
            <a:ext cx="454057" cy="54864"/>
          </a:xfrm>
          <a:prstGeom prst="rect">
            <a:avLst/>
          </a:prstGeom>
        </p:spPr>
      </p:pic>
      <p:sp>
        <p:nvSpPr>
          <p:cNvPr id="6"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2">
    <p:bg>
      <p:bgPr>
        <a:solidFill>
          <a:srgbClr val="606060"/>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页3">
    <p:bg>
      <p:bgPr>
        <a:solidFill>
          <a:srgbClr val="ECECED"/>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结尾页">
    <p:bg>
      <p:bgPr>
        <a:solidFill>
          <a:schemeClr val="bg2"/>
        </a:solidFill>
        <a:effectLst/>
      </p:bgPr>
    </p:bg>
    <p:spTree>
      <p:nvGrpSpPr>
        <p:cNvPr id="1" name=""/>
        <p:cNvGrpSpPr/>
        <p:nvPr/>
      </p:nvGrpSpPr>
      <p:grpSpPr>
        <a:xfrm>
          <a:off x="0" y="0"/>
          <a:ext cx="0" cy="0"/>
          <a:chOff x="0" y="0"/>
          <a:chExt cx="0" cy="0"/>
        </a:xfrm>
      </p:grpSpPr>
      <p:sp useBgFill="1">
        <p:nvSpPr>
          <p:cNvPr id="14" name="矩形 13"/>
          <p:cNvSpPr/>
          <p:nvPr userDrawn="1"/>
        </p:nvSpPr>
        <p:spPr>
          <a:xfrm>
            <a:off x="6985" y="6316345"/>
            <a:ext cx="12194540" cy="5505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userDrawn="1"/>
        </p:nvSpPr>
        <p:spPr>
          <a:xfrm>
            <a:off x="4958337" y="6409590"/>
            <a:ext cx="2411363"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900" dirty="0">
                <a:solidFill>
                  <a:schemeClr val="bg1"/>
                </a:solidFill>
                <a:latin typeface="Arial" panose="020B0604020202020204" pitchFamily="34" charset="0"/>
                <a:cs typeface="Arial" panose="020B0604020202020204" pitchFamily="34" charset="0"/>
              </a:rPr>
              <a:t>2025 Copyright © </a:t>
            </a:r>
            <a:r>
              <a:rPr lang="en-GB" altLang="zh-CN" sz="900" dirty="0" err="1">
                <a:solidFill>
                  <a:schemeClr val="bg1"/>
                </a:solidFill>
                <a:latin typeface="Arial" panose="020B0604020202020204" pitchFamily="34" charset="0"/>
                <a:cs typeface="Arial" panose="020B0604020202020204" pitchFamily="34" charset="0"/>
              </a:rPr>
              <a:t>SUNGROW.Confidential</a:t>
            </a:r>
            <a:endParaRPr lang="zh-CN" altLang="en-US" sz="900" dirty="0">
              <a:solidFill>
                <a:schemeClr val="bg1"/>
              </a:solidFill>
              <a:latin typeface="Arial" panose="020B0604020202020204" pitchFamily="34" charset="0"/>
              <a:cs typeface="Arial" panose="020B0604020202020204" pitchFamily="34" charset="0"/>
            </a:endParaRPr>
          </a:p>
          <a:p>
            <a:endParaRPr kumimoji="1" lang="zh-CN" altLang="en-US" dirty="0">
              <a:solidFill>
                <a:schemeClr val="bg1"/>
              </a:solidFill>
              <a:latin typeface="Arial" panose="020B0604020202020204" pitchFamily="34" charset="0"/>
              <a:cs typeface="Arial" panose="020B0604020202020204" pitchFamily="34" charset="0"/>
            </a:endParaRPr>
          </a:p>
        </p:txBody>
      </p:sp>
      <p:sp useBgFill="1">
        <p:nvSpPr>
          <p:cNvPr id="24" name="矩形 23"/>
          <p:cNvSpPr/>
          <p:nvPr userDrawn="1"/>
        </p:nvSpPr>
        <p:spPr>
          <a:xfrm>
            <a:off x="-2540" y="0"/>
            <a:ext cx="12194540" cy="5505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45056"/>
          <a:stretch>
            <a:fillRect/>
          </a:stretch>
        </p:blipFill>
        <p:spPr>
          <a:xfrm>
            <a:off x="9664191" y="2868437"/>
            <a:ext cx="2273602" cy="28908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仅标题">
    <p:bg>
      <p:bgPr>
        <a:solidFill>
          <a:srgbClr val="ECECED"/>
        </a:solidFill>
        <a:effectLst/>
      </p:bgPr>
    </p:bg>
    <p:spTree>
      <p:nvGrpSpPr>
        <p:cNvPr id="1" name=""/>
        <p:cNvGrpSpPr/>
        <p:nvPr/>
      </p:nvGrpSpPr>
      <p:grpSpPr>
        <a:xfrm>
          <a:off x="0" y="0"/>
          <a:ext cx="0" cy="0"/>
          <a:chOff x="0" y="0"/>
          <a:chExt cx="0" cy="0"/>
        </a:xfrm>
      </p:grpSpPr>
      <p:sp>
        <p:nvSpPr>
          <p:cNvPr id="2"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424" y="908720"/>
            <a:ext cx="454057" cy="51728"/>
          </a:xfrm>
          <a:prstGeom prst="rect">
            <a:avLst/>
          </a:prstGeom>
        </p:spPr>
      </p:pic>
    </p:spTree>
    <p:extLst>
      <p:ext uri="{BB962C8B-B14F-4D97-AF65-F5344CB8AC3E}">
        <p14:creationId xmlns:p14="http://schemas.microsoft.com/office/powerpoint/2010/main" val="1392593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0" name="图片 9" descr="未标题-2_画板 1"/>
          <p:cNvPicPr>
            <a:picLocks noChangeAspect="1"/>
          </p:cNvPicPr>
          <p:nvPr userDrawn="1"/>
        </p:nvPicPr>
        <p:blipFill>
          <a:blip r:embed="rId2"/>
          <a:srcRect r="62011"/>
          <a:stretch>
            <a:fillRect/>
          </a:stretch>
        </p:blipFill>
        <p:spPr>
          <a:xfrm>
            <a:off x="0" y="0"/>
            <a:ext cx="4623435" cy="6858635"/>
          </a:xfrm>
          <a:prstGeom prst="rect">
            <a:avLst/>
          </a:prstGeom>
        </p:spPr>
      </p:pic>
      <p:sp>
        <p:nvSpPr>
          <p:cNvPr id="9" name="文本框 8"/>
          <p:cNvSpPr txBox="1"/>
          <p:nvPr userDrawn="1"/>
        </p:nvSpPr>
        <p:spPr>
          <a:xfrm>
            <a:off x="477897" y="6405195"/>
            <a:ext cx="108234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979897"/>
                </a:solidFill>
                <a:effectLst/>
                <a:uLnTx/>
                <a:uFillTx/>
                <a:latin typeface="Helvetica"/>
                <a:ea typeface="微软雅黑" panose="020B0503020204020204" pitchFamily="34" charset="-122"/>
                <a:cs typeface="+mn-cs"/>
              </a:rPr>
              <a:t>密级：商密</a:t>
            </a:r>
            <a:r>
              <a:rPr kumimoji="0" lang="en-US" altLang="zh-CN" sz="1000" b="0" i="0" u="none" strike="noStrike" kern="1200" cap="none" spc="0" normalizeH="0" baseline="0" noProof="0" dirty="0">
                <a:ln>
                  <a:noFill/>
                </a:ln>
                <a:solidFill>
                  <a:srgbClr val="979897"/>
                </a:solidFill>
                <a:effectLst/>
                <a:uLnTx/>
                <a:uFillTx/>
                <a:latin typeface="Helvetica"/>
                <a:ea typeface="微软雅黑" panose="020B0503020204020204" pitchFamily="34" charset="-122"/>
                <a:cs typeface="+mn-cs"/>
              </a:rPr>
              <a:t>Ⅱ</a:t>
            </a:r>
            <a:r>
              <a:rPr kumimoji="0" lang="zh-CN" altLang="en-US" sz="1000" b="0" i="0" u="none" strike="noStrike" kern="1200" cap="none" spc="0" normalizeH="0" baseline="0" noProof="0" dirty="0">
                <a:ln>
                  <a:noFill/>
                </a:ln>
                <a:solidFill>
                  <a:srgbClr val="979897"/>
                </a:solidFill>
                <a:effectLst/>
                <a:uLnTx/>
                <a:uFillTx/>
                <a:latin typeface="Helvetica"/>
                <a:ea typeface="微软雅黑" panose="020B0503020204020204" pitchFamily="34" charset="-122"/>
                <a:cs typeface="+mn-cs"/>
              </a:rPr>
              <a:t>级</a:t>
            </a:r>
            <a:endParaRPr kumimoji="1" lang="zh-CN" altLang="en-US" sz="1000" dirty="0">
              <a:solidFill>
                <a:srgbClr val="979897"/>
              </a:solidFill>
            </a:endParaRPr>
          </a:p>
        </p:txBody>
      </p:sp>
      <p:sp>
        <p:nvSpPr>
          <p:cNvPr id="11"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15" name="文本框 14"/>
          <p:cNvSpPr txBox="1"/>
          <p:nvPr userDrawn="1"/>
        </p:nvSpPr>
        <p:spPr>
          <a:xfrm>
            <a:off x="6694714" y="1061357"/>
            <a:ext cx="184731" cy="369332"/>
          </a:xfrm>
          <a:prstGeom prst="rect">
            <a:avLst/>
          </a:prstGeom>
          <a:noFill/>
        </p:spPr>
        <p:txBody>
          <a:bodyPr wrap="none" rtlCol="0">
            <a:spAutoFit/>
          </a:bodyPr>
          <a:lstStyle/>
          <a:p>
            <a:endParaRPr kumimoji="1" lang="zh-CN" altLang="en-US"/>
          </a:p>
        </p:txBody>
      </p:sp>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265" y="975321"/>
            <a:ext cx="454057" cy="51728"/>
          </a:xfrm>
          <a:prstGeom prst="rect">
            <a:avLst/>
          </a:prstGeom>
        </p:spPr>
      </p:pic>
      <p:sp>
        <p:nvSpPr>
          <p:cNvPr id="6"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内容2">
    <p:spTree>
      <p:nvGrpSpPr>
        <p:cNvPr id="1" name=""/>
        <p:cNvGrpSpPr/>
        <p:nvPr/>
      </p:nvGrpSpPr>
      <p:grpSpPr>
        <a:xfrm>
          <a:off x="0" y="0"/>
          <a:ext cx="0" cy="0"/>
          <a:chOff x="0" y="0"/>
          <a:chExt cx="0" cy="0"/>
        </a:xfrm>
      </p:grpSpPr>
      <p:sp>
        <p:nvSpPr>
          <p:cNvPr id="28" name="标题 1"/>
          <p:cNvSpPr>
            <a:spLocks noGrp="1"/>
          </p:cNvSpPr>
          <p:nvPr>
            <p:ph type="title" hasCustomPrompt="1"/>
          </p:nvPr>
        </p:nvSpPr>
        <p:spPr>
          <a:xfrm>
            <a:off x="578498" y="389488"/>
            <a:ext cx="8306489" cy="480332"/>
          </a:xfrm>
          <a:prstGeom prst="rect">
            <a:avLst/>
          </a:prstGeom>
        </p:spPr>
        <p:txBody>
          <a:bodyPr anchor="t">
            <a:normAutofit/>
          </a:bodyPr>
          <a:lstStyle>
            <a:lvl1pPr>
              <a:defRPr sz="2800"/>
            </a:lvl1pPr>
          </a:lstStyle>
          <a:p>
            <a:r>
              <a:rPr lang="zh-CN" altLang="en-US" dirty="0"/>
              <a:t>单击此处添加标题</a:t>
            </a:r>
          </a:p>
        </p:txBody>
      </p:sp>
      <p:sp>
        <p:nvSpPr>
          <p:cNvPr id="29" name="文本框 28"/>
          <p:cNvSpPr txBox="1"/>
          <p:nvPr userDrawn="1"/>
        </p:nvSpPr>
        <p:spPr>
          <a:xfrm>
            <a:off x="6694714" y="1061357"/>
            <a:ext cx="184731" cy="369332"/>
          </a:xfrm>
          <a:prstGeom prst="rect">
            <a:avLst/>
          </a:prstGeom>
          <a:noFill/>
        </p:spPr>
        <p:txBody>
          <a:bodyPr wrap="none" rtlCol="0">
            <a:spAutoFit/>
          </a:bodyPr>
          <a:lstStyle/>
          <a:p>
            <a:endParaRPr kumimoji="1" lang="zh-CN" altLang="en-US"/>
          </a:p>
        </p:txBody>
      </p:sp>
      <p:pic>
        <p:nvPicPr>
          <p:cNvPr id="31" name="图片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265" y="975321"/>
            <a:ext cx="454057" cy="51728"/>
          </a:xfrm>
          <a:prstGeom prst="rect">
            <a:avLst/>
          </a:prstGeom>
        </p:spPr>
      </p:pic>
      <p:sp>
        <p:nvSpPr>
          <p:cNvPr id="6"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二级标题、内容">
    <p:spTree>
      <p:nvGrpSpPr>
        <p:cNvPr id="1" name=""/>
        <p:cNvGrpSpPr/>
        <p:nvPr/>
      </p:nvGrpSpPr>
      <p:grpSpPr>
        <a:xfrm>
          <a:off x="0" y="0"/>
          <a:ext cx="0" cy="0"/>
          <a:chOff x="0" y="0"/>
          <a:chExt cx="0" cy="0"/>
        </a:xfrm>
      </p:grpSpPr>
      <p:sp>
        <p:nvSpPr>
          <p:cNvPr id="22" name="标题 1"/>
          <p:cNvSpPr>
            <a:spLocks noGrp="1"/>
          </p:cNvSpPr>
          <p:nvPr>
            <p:ph type="title" hasCustomPrompt="1"/>
          </p:nvPr>
        </p:nvSpPr>
        <p:spPr>
          <a:xfrm>
            <a:off x="578498" y="389488"/>
            <a:ext cx="8306489" cy="480332"/>
          </a:xfrm>
          <a:prstGeom prst="rect">
            <a:avLst/>
          </a:prstGeom>
        </p:spPr>
        <p:txBody>
          <a:bodyPr anchor="t">
            <a:normAutofit/>
          </a:bodyPr>
          <a:lstStyle>
            <a:lvl1pPr>
              <a:defRPr sz="2800"/>
            </a:lvl1pPr>
          </a:lstStyle>
          <a:p>
            <a:r>
              <a:rPr lang="zh-CN" altLang="en-US" dirty="0"/>
              <a:t>单击此处添加标题</a:t>
            </a:r>
          </a:p>
        </p:txBody>
      </p:sp>
      <p:sp>
        <p:nvSpPr>
          <p:cNvPr id="23" name="文本框 22"/>
          <p:cNvSpPr txBox="1"/>
          <p:nvPr userDrawn="1"/>
        </p:nvSpPr>
        <p:spPr>
          <a:xfrm>
            <a:off x="6694714" y="1061357"/>
            <a:ext cx="184731" cy="369332"/>
          </a:xfrm>
          <a:prstGeom prst="rect">
            <a:avLst/>
          </a:prstGeom>
          <a:noFill/>
        </p:spPr>
        <p:txBody>
          <a:bodyPr wrap="none" rtlCol="0">
            <a:spAutoFit/>
          </a:bodyPr>
          <a:lstStyle/>
          <a:p>
            <a:endParaRPr kumimoji="1" lang="zh-CN" altLang="en-US"/>
          </a:p>
        </p:txBody>
      </p:sp>
      <p:pic>
        <p:nvPicPr>
          <p:cNvPr id="25" name="图片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265" y="975321"/>
            <a:ext cx="454057" cy="51728"/>
          </a:xfrm>
          <a:prstGeom prst="rect">
            <a:avLst/>
          </a:prstGeom>
        </p:spPr>
      </p:pic>
      <p:sp>
        <p:nvSpPr>
          <p:cNvPr id="5"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二级标题、内容2">
    <p:spTree>
      <p:nvGrpSpPr>
        <p:cNvPr id="1" name=""/>
        <p:cNvGrpSpPr/>
        <p:nvPr/>
      </p:nvGrpSpPr>
      <p:grpSpPr>
        <a:xfrm>
          <a:off x="0" y="0"/>
          <a:ext cx="0" cy="0"/>
          <a:chOff x="0" y="0"/>
          <a:chExt cx="0" cy="0"/>
        </a:xfrm>
      </p:grpSpPr>
      <p:sp>
        <p:nvSpPr>
          <p:cNvPr id="10" name="标题 1"/>
          <p:cNvSpPr>
            <a:spLocks noGrp="1"/>
          </p:cNvSpPr>
          <p:nvPr>
            <p:ph type="title" hasCustomPrompt="1"/>
          </p:nvPr>
        </p:nvSpPr>
        <p:spPr>
          <a:xfrm>
            <a:off x="578498" y="389488"/>
            <a:ext cx="8306489" cy="480332"/>
          </a:xfrm>
          <a:prstGeom prst="rect">
            <a:avLst/>
          </a:prstGeom>
        </p:spPr>
        <p:txBody>
          <a:bodyPr anchor="t">
            <a:normAutofit/>
          </a:bodyPr>
          <a:lstStyle>
            <a:lvl1pPr>
              <a:defRPr sz="2800"/>
            </a:lvl1pPr>
          </a:lstStyle>
          <a:p>
            <a:r>
              <a:rPr lang="zh-CN" altLang="en-US" dirty="0"/>
              <a:t>单击此处添加标题</a:t>
            </a:r>
          </a:p>
        </p:txBody>
      </p:sp>
      <p:sp>
        <p:nvSpPr>
          <p:cNvPr id="15" name="文本框 14"/>
          <p:cNvSpPr txBox="1"/>
          <p:nvPr userDrawn="1"/>
        </p:nvSpPr>
        <p:spPr>
          <a:xfrm>
            <a:off x="6694714" y="1061357"/>
            <a:ext cx="184731" cy="369332"/>
          </a:xfrm>
          <a:prstGeom prst="rect">
            <a:avLst/>
          </a:prstGeom>
          <a:noFill/>
        </p:spPr>
        <p:txBody>
          <a:bodyPr wrap="none" rtlCol="0">
            <a:spAutoFit/>
          </a:bodyPr>
          <a:lstStyle/>
          <a:p>
            <a:endParaRPr kumimoji="1" lang="zh-CN" altLang="en-US"/>
          </a:p>
        </p:txBody>
      </p:sp>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265" y="975321"/>
            <a:ext cx="454057" cy="51728"/>
          </a:xfrm>
          <a:prstGeom prst="rect">
            <a:avLst/>
          </a:prstGeom>
        </p:spPr>
      </p:pic>
      <p:sp>
        <p:nvSpPr>
          <p:cNvPr id="6"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两栏内容">
    <p:spTree>
      <p:nvGrpSpPr>
        <p:cNvPr id="1" name=""/>
        <p:cNvGrpSpPr/>
        <p:nvPr/>
      </p:nvGrpSpPr>
      <p:grpSpPr>
        <a:xfrm>
          <a:off x="0" y="0"/>
          <a:ext cx="0" cy="0"/>
          <a:chOff x="0" y="0"/>
          <a:chExt cx="0" cy="0"/>
        </a:xfrm>
      </p:grpSpPr>
      <p:sp>
        <p:nvSpPr>
          <p:cNvPr id="10" name="标题 1"/>
          <p:cNvSpPr>
            <a:spLocks noGrp="1"/>
          </p:cNvSpPr>
          <p:nvPr>
            <p:ph type="title" hasCustomPrompt="1"/>
          </p:nvPr>
        </p:nvSpPr>
        <p:spPr>
          <a:xfrm>
            <a:off x="578498" y="389488"/>
            <a:ext cx="8306489" cy="480332"/>
          </a:xfrm>
          <a:prstGeom prst="rect">
            <a:avLst/>
          </a:prstGeom>
        </p:spPr>
        <p:txBody>
          <a:bodyPr anchor="t">
            <a:normAutofit/>
          </a:bodyPr>
          <a:lstStyle>
            <a:lvl1pPr>
              <a:defRPr sz="2800"/>
            </a:lvl1pPr>
          </a:lstStyle>
          <a:p>
            <a:r>
              <a:rPr lang="zh-CN" altLang="en-US" dirty="0"/>
              <a:t>单击此处添加标题</a:t>
            </a:r>
          </a:p>
        </p:txBody>
      </p:sp>
      <p:sp>
        <p:nvSpPr>
          <p:cNvPr id="16" name="文本框 15"/>
          <p:cNvSpPr txBox="1"/>
          <p:nvPr userDrawn="1"/>
        </p:nvSpPr>
        <p:spPr>
          <a:xfrm>
            <a:off x="6694714" y="1061357"/>
            <a:ext cx="184731" cy="369332"/>
          </a:xfrm>
          <a:prstGeom prst="rect">
            <a:avLst/>
          </a:prstGeom>
          <a:noFill/>
        </p:spPr>
        <p:txBody>
          <a:bodyPr wrap="none" rtlCol="0">
            <a:spAutoFit/>
          </a:bodyPr>
          <a:lstStyle/>
          <a:p>
            <a:endParaRPr kumimoji="1" lang="zh-CN" altLang="en-US"/>
          </a:p>
        </p:txBody>
      </p: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265" y="975321"/>
            <a:ext cx="454057" cy="51728"/>
          </a:xfrm>
          <a:prstGeom prst="rect">
            <a:avLst/>
          </a:prstGeom>
        </p:spPr>
      </p:pic>
      <p:sp>
        <p:nvSpPr>
          <p:cNvPr id="6"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两栏内容2">
    <p:spTree>
      <p:nvGrpSpPr>
        <p:cNvPr id="1" name=""/>
        <p:cNvGrpSpPr/>
        <p:nvPr/>
      </p:nvGrpSpPr>
      <p:grpSpPr>
        <a:xfrm>
          <a:off x="0" y="0"/>
          <a:ext cx="0" cy="0"/>
          <a:chOff x="0" y="0"/>
          <a:chExt cx="0" cy="0"/>
        </a:xfrm>
      </p:grpSpPr>
      <p:sp>
        <p:nvSpPr>
          <p:cNvPr id="10" name="标题 1"/>
          <p:cNvSpPr>
            <a:spLocks noGrp="1"/>
          </p:cNvSpPr>
          <p:nvPr>
            <p:ph type="title" hasCustomPrompt="1"/>
          </p:nvPr>
        </p:nvSpPr>
        <p:spPr>
          <a:xfrm>
            <a:off x="578498" y="389488"/>
            <a:ext cx="8306489" cy="480332"/>
          </a:xfrm>
          <a:prstGeom prst="rect">
            <a:avLst/>
          </a:prstGeom>
        </p:spPr>
        <p:txBody>
          <a:bodyPr anchor="t">
            <a:normAutofit/>
          </a:bodyPr>
          <a:lstStyle>
            <a:lvl1pPr>
              <a:defRPr sz="2800"/>
            </a:lvl1pPr>
          </a:lstStyle>
          <a:p>
            <a:r>
              <a:rPr lang="zh-CN" altLang="en-US" dirty="0"/>
              <a:t>单击此处添加标题</a:t>
            </a:r>
          </a:p>
        </p:txBody>
      </p:sp>
      <p:sp>
        <p:nvSpPr>
          <p:cNvPr id="15" name="文本框 14"/>
          <p:cNvSpPr txBox="1"/>
          <p:nvPr userDrawn="1"/>
        </p:nvSpPr>
        <p:spPr>
          <a:xfrm>
            <a:off x="6694714" y="1061357"/>
            <a:ext cx="184731" cy="369332"/>
          </a:xfrm>
          <a:prstGeom prst="rect">
            <a:avLst/>
          </a:prstGeom>
          <a:noFill/>
        </p:spPr>
        <p:txBody>
          <a:bodyPr wrap="none" rtlCol="0">
            <a:spAutoFit/>
          </a:bodyPr>
          <a:lstStyle/>
          <a:p>
            <a:endParaRPr kumimoji="1" lang="zh-CN" altLang="en-US"/>
          </a:p>
        </p:txBody>
      </p:sp>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265" y="975321"/>
            <a:ext cx="454057" cy="51728"/>
          </a:xfrm>
          <a:prstGeom prst="rect">
            <a:avLst/>
          </a:prstGeom>
        </p:spPr>
      </p:pic>
      <p:sp>
        <p:nvSpPr>
          <p:cNvPr id="6"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78498" y="389488"/>
            <a:ext cx="9479902" cy="480332"/>
          </a:xfrm>
          <a:prstGeom prst="rect">
            <a:avLst/>
          </a:prstGeom>
        </p:spPr>
        <p:txBody>
          <a:bodyPr anchor="b">
            <a:normAutofit/>
          </a:bodyPr>
          <a:lstStyle>
            <a:lvl1pPr>
              <a:defRPr sz="2800"/>
            </a:lvl1pPr>
          </a:lstStyle>
          <a:p>
            <a:r>
              <a:rPr lang="zh-CN" altLang="en-US" dirty="0"/>
              <a:t>单击此处添加标题</a:t>
            </a:r>
          </a:p>
        </p:txBody>
      </p:sp>
      <p:sp>
        <p:nvSpPr>
          <p:cNvPr id="33" name="文本框 32"/>
          <p:cNvSpPr txBox="1"/>
          <p:nvPr userDrawn="1"/>
        </p:nvSpPr>
        <p:spPr>
          <a:xfrm>
            <a:off x="6694714" y="1061357"/>
            <a:ext cx="184731" cy="369332"/>
          </a:xfrm>
          <a:prstGeom prst="rect">
            <a:avLst/>
          </a:prstGeom>
          <a:noFill/>
        </p:spPr>
        <p:txBody>
          <a:bodyPr wrap="none" rtlCol="0">
            <a:spAutoFit/>
          </a:bodyPr>
          <a:lstStyle/>
          <a:p>
            <a:endParaRPr kumimoji="1" lang="zh-CN" altLang="en-US"/>
          </a:p>
        </p:txBody>
      </p:sp>
      <p:sp>
        <p:nvSpPr>
          <p:cNvPr id="11" name="图片占位符 8"/>
          <p:cNvSpPr>
            <a:spLocks noGrp="1"/>
          </p:cNvSpPr>
          <p:nvPr>
            <p:ph type="pic" idx="14"/>
          </p:nvPr>
        </p:nvSpPr>
        <p:spPr>
          <a:xfrm>
            <a:off x="8517993" y="2150746"/>
            <a:ext cx="3110194" cy="2023603"/>
          </a:xfrm>
          <a:prstGeom prst="rect">
            <a:avLst/>
          </a:prstGeom>
        </p:spPr>
        <p:txBody>
          <a:bodyPr/>
          <a:lstStyle>
            <a:lvl1pPr marL="0" indent="0">
              <a:buNone/>
              <a:defRPr sz="2000">
                <a:solidFill>
                  <a:srgbClr val="60606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dirty="0"/>
          </a:p>
        </p:txBody>
      </p:sp>
      <p:sp>
        <p:nvSpPr>
          <p:cNvPr id="14" name="文本占位符 9"/>
          <p:cNvSpPr>
            <a:spLocks noGrp="1"/>
          </p:cNvSpPr>
          <p:nvPr>
            <p:ph type="body" idx="37" hasCustomPrompt="1"/>
          </p:nvPr>
        </p:nvSpPr>
        <p:spPr>
          <a:xfrm>
            <a:off x="576614" y="4302015"/>
            <a:ext cx="3108998" cy="965200"/>
          </a:xfrm>
          <a:prstGeom prst="rect">
            <a:avLst/>
          </a:prstGeom>
        </p:spPr>
        <p:txBody>
          <a:bodyPr>
            <a:noAutofit/>
          </a:bodyPr>
          <a:lstStyle>
            <a:lvl1pPr marL="0" indent="0">
              <a:buNone/>
              <a:defRPr sz="1100" b="0">
                <a:solidFill>
                  <a:srgbClr val="606060"/>
                </a:solidFill>
                <a:latin typeface="Microsoft YaHei Regular" panose="020B0502040204020203" charset="-122"/>
                <a:ea typeface="Microsoft YaHei Regular" panose="020B0502040204020203" charset="-122"/>
                <a:cs typeface="Microsoft YaHei Regular" panose="020B0502040204020203"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此处添加内容标题</a:t>
            </a:r>
          </a:p>
        </p:txBody>
      </p:sp>
      <p:sp>
        <p:nvSpPr>
          <p:cNvPr id="15" name="文本占位符 10"/>
          <p:cNvSpPr>
            <a:spLocks noGrp="1"/>
          </p:cNvSpPr>
          <p:nvPr>
            <p:ph type="body" idx="26" hasCustomPrompt="1"/>
          </p:nvPr>
        </p:nvSpPr>
        <p:spPr>
          <a:xfrm>
            <a:off x="4543653" y="4302015"/>
            <a:ext cx="3146722" cy="965200"/>
          </a:xfrm>
          <a:prstGeom prst="rect">
            <a:avLst/>
          </a:prstGeom>
        </p:spPr>
        <p:txBody>
          <a:bodyPr>
            <a:noAutofit/>
          </a:bodyPr>
          <a:lstStyle>
            <a:lvl1pPr marL="0" indent="0">
              <a:buNone/>
              <a:defRPr sz="1100" b="0">
                <a:solidFill>
                  <a:srgbClr val="606060"/>
                </a:solidFill>
                <a:latin typeface="Microsoft YaHei Regular" panose="020B0502040204020203" charset="-122"/>
                <a:ea typeface="Microsoft YaHei Regular" panose="020B0502040204020203" charset="-122"/>
                <a:cs typeface="Microsoft YaHei Regular" panose="020B0502040204020203"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此处添加内容标题</a:t>
            </a:r>
          </a:p>
        </p:txBody>
      </p:sp>
      <p:sp>
        <p:nvSpPr>
          <p:cNvPr id="16" name="文本占位符 11"/>
          <p:cNvSpPr>
            <a:spLocks noGrp="1"/>
          </p:cNvSpPr>
          <p:nvPr>
            <p:ph type="body" idx="38" hasCustomPrompt="1"/>
          </p:nvPr>
        </p:nvSpPr>
        <p:spPr>
          <a:xfrm>
            <a:off x="8517994" y="4302015"/>
            <a:ext cx="3110194" cy="965200"/>
          </a:xfrm>
          <a:prstGeom prst="rect">
            <a:avLst/>
          </a:prstGeom>
        </p:spPr>
        <p:txBody>
          <a:bodyPr>
            <a:noAutofit/>
          </a:bodyPr>
          <a:lstStyle>
            <a:lvl1pPr marL="0" indent="0">
              <a:buNone/>
              <a:defRPr sz="1100" b="0">
                <a:solidFill>
                  <a:srgbClr val="606060"/>
                </a:solidFill>
                <a:latin typeface="Microsoft YaHei Regular" panose="020B0502040204020203" charset="-122"/>
                <a:ea typeface="Microsoft YaHei Regular" panose="020B0502040204020203" charset="-122"/>
                <a:cs typeface="Microsoft YaHei Regular" panose="020B0502040204020203"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此处添加内容标题</a:t>
            </a:r>
          </a:p>
        </p:txBody>
      </p:sp>
      <p:sp>
        <p:nvSpPr>
          <p:cNvPr id="17" name="图片占位符 8"/>
          <p:cNvSpPr>
            <a:spLocks noGrp="1"/>
          </p:cNvSpPr>
          <p:nvPr>
            <p:ph type="pic" idx="39"/>
          </p:nvPr>
        </p:nvSpPr>
        <p:spPr>
          <a:xfrm>
            <a:off x="4540988" y="2167679"/>
            <a:ext cx="3110194" cy="2023603"/>
          </a:xfrm>
          <a:prstGeom prst="rect">
            <a:avLst/>
          </a:prstGeom>
        </p:spPr>
        <p:txBody>
          <a:bodyPr/>
          <a:lstStyle>
            <a:lvl1pPr marL="0" indent="0">
              <a:buNone/>
              <a:defRPr sz="2000">
                <a:solidFill>
                  <a:srgbClr val="60606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18" name="图片占位符 8"/>
          <p:cNvSpPr>
            <a:spLocks noGrp="1"/>
          </p:cNvSpPr>
          <p:nvPr>
            <p:ph type="pic" idx="40"/>
          </p:nvPr>
        </p:nvSpPr>
        <p:spPr>
          <a:xfrm>
            <a:off x="578498" y="2150745"/>
            <a:ext cx="3110194" cy="2023603"/>
          </a:xfrm>
          <a:prstGeom prst="rect">
            <a:avLst/>
          </a:prstGeom>
        </p:spPr>
        <p:txBody>
          <a:bodyPr/>
          <a:lstStyle>
            <a:lvl1pPr marL="0" indent="0">
              <a:buNone/>
              <a:defRPr sz="2000">
                <a:solidFill>
                  <a:srgbClr val="60606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pic>
        <p:nvPicPr>
          <p:cNvPr id="3" name="图片 2" descr="ppt cover。2-17"/>
          <p:cNvPicPr>
            <a:picLocks noChangeAspect="1"/>
          </p:cNvPicPr>
          <p:nvPr userDrawn="1"/>
        </p:nvPicPr>
        <p:blipFill>
          <a:blip r:embed="rId2"/>
          <a:stretch>
            <a:fillRect/>
          </a:stretch>
        </p:blipFill>
        <p:spPr>
          <a:xfrm>
            <a:off x="723265" y="972185"/>
            <a:ext cx="454057" cy="54864"/>
          </a:xfrm>
          <a:prstGeom prst="rect">
            <a:avLst/>
          </a:prstGeom>
        </p:spPr>
      </p:pic>
      <p:sp>
        <p:nvSpPr>
          <p:cNvPr id="12"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a:xfrm>
            <a:off x="12306834" y="210272"/>
            <a:ext cx="648072" cy="648072"/>
          </a:xfrm>
          <a:prstGeom prst="rect">
            <a:avLst/>
          </a:prstGeom>
          <a:solidFill>
            <a:srgbClr val="FE6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2306834" y="851520"/>
            <a:ext cx="648072" cy="648072"/>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12306834" y="-57581"/>
            <a:ext cx="441146" cy="246221"/>
          </a:xfrm>
          <a:prstGeom prst="rect">
            <a:avLst/>
          </a:prstGeom>
          <a:noFill/>
        </p:spPr>
        <p:txBody>
          <a:bodyPr wrap="none" rtlCol="0">
            <a:spAutoFit/>
          </a:bodyPr>
          <a:lstStyle/>
          <a:p>
            <a:r>
              <a:rPr kumimoji="1" lang="en-US" altLang="en-US" sz="1000" dirty="0">
                <a:latin typeface="+mj-ea"/>
                <a:ea typeface="+mj-ea"/>
              </a:rPr>
              <a:t>主色</a:t>
            </a:r>
            <a:endParaRPr kumimoji="1" lang="zh-CN" altLang="en-US" sz="1000" dirty="0">
              <a:latin typeface="+mj-ea"/>
              <a:ea typeface="+mj-ea"/>
            </a:endParaRPr>
          </a:p>
        </p:txBody>
      </p:sp>
      <p:sp>
        <p:nvSpPr>
          <p:cNvPr id="14" name="文本框 13"/>
          <p:cNvSpPr txBox="1"/>
          <p:nvPr/>
        </p:nvSpPr>
        <p:spPr>
          <a:xfrm>
            <a:off x="12306834" y="3000017"/>
            <a:ext cx="569387" cy="246221"/>
          </a:xfrm>
          <a:prstGeom prst="rect">
            <a:avLst/>
          </a:prstGeom>
          <a:noFill/>
        </p:spPr>
        <p:txBody>
          <a:bodyPr wrap="none" rtlCol="0">
            <a:spAutoFit/>
          </a:bodyPr>
          <a:lstStyle/>
          <a:p>
            <a:r>
              <a:rPr kumimoji="1" lang="en-US" altLang="en-US" sz="1000" dirty="0">
                <a:latin typeface="+mj-ea"/>
                <a:ea typeface="+mj-ea"/>
              </a:rPr>
              <a:t>辅助色</a:t>
            </a:r>
            <a:endParaRPr kumimoji="1" lang="zh-CN" altLang="en-US" sz="1000" dirty="0">
              <a:latin typeface="+mj-ea"/>
              <a:ea typeface="+mj-ea"/>
            </a:endParaRPr>
          </a:p>
        </p:txBody>
      </p:sp>
      <p:sp>
        <p:nvSpPr>
          <p:cNvPr id="16" name="矩形 15"/>
          <p:cNvSpPr/>
          <p:nvPr/>
        </p:nvSpPr>
        <p:spPr>
          <a:xfrm>
            <a:off x="12306834" y="3282898"/>
            <a:ext cx="648072" cy="648072"/>
          </a:xfrm>
          <a:prstGeom prst="rect">
            <a:avLst/>
          </a:prstGeom>
          <a:solidFill>
            <a:srgbClr val="EEB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矩形 16"/>
          <p:cNvSpPr/>
          <p:nvPr/>
        </p:nvSpPr>
        <p:spPr>
          <a:xfrm>
            <a:off x="12306834" y="3927558"/>
            <a:ext cx="648072" cy="648072"/>
          </a:xfrm>
          <a:prstGeom prst="rect">
            <a:avLst/>
          </a:prstGeom>
          <a:solidFill>
            <a:srgbClr val="54B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12306834" y="3419727"/>
            <a:ext cx="576064" cy="507831"/>
          </a:xfrm>
          <a:prstGeom prst="rect">
            <a:avLst/>
          </a:prstGeom>
          <a:noFill/>
        </p:spPr>
        <p:txBody>
          <a:bodyPr wrap="square" rtlCol="0">
            <a:spAutoFit/>
          </a:bodyPr>
          <a:lstStyle/>
          <a:p>
            <a:r>
              <a:rPr lang="en-US" altLang="zh-CN" sz="900" dirty="0">
                <a:solidFill>
                  <a:schemeClr val="bg1"/>
                </a:solidFill>
              </a:rPr>
              <a:t>R238</a:t>
            </a:r>
          </a:p>
          <a:p>
            <a:r>
              <a:rPr lang="en-US" altLang="zh-CN" sz="900" dirty="0">
                <a:solidFill>
                  <a:schemeClr val="bg1"/>
                </a:solidFill>
              </a:rPr>
              <a:t>G184</a:t>
            </a:r>
          </a:p>
          <a:p>
            <a:r>
              <a:rPr lang="en-US" altLang="zh-CN" sz="900" dirty="0">
                <a:solidFill>
                  <a:schemeClr val="bg1"/>
                </a:solidFill>
              </a:rPr>
              <a:t>B63</a:t>
            </a:r>
            <a:endParaRPr lang="zh-CN" altLang="en-US" sz="900" dirty="0">
              <a:solidFill>
                <a:schemeClr val="bg1"/>
              </a:solidFill>
            </a:endParaRPr>
          </a:p>
        </p:txBody>
      </p:sp>
      <p:sp>
        <p:nvSpPr>
          <p:cNvPr id="23" name="文本框 22"/>
          <p:cNvSpPr txBox="1"/>
          <p:nvPr/>
        </p:nvSpPr>
        <p:spPr>
          <a:xfrm>
            <a:off x="12306834" y="4073772"/>
            <a:ext cx="576064" cy="507831"/>
          </a:xfrm>
          <a:prstGeom prst="rect">
            <a:avLst/>
          </a:prstGeom>
          <a:noFill/>
        </p:spPr>
        <p:txBody>
          <a:bodyPr wrap="square" rtlCol="0">
            <a:spAutoFit/>
          </a:bodyPr>
          <a:lstStyle/>
          <a:p>
            <a:r>
              <a:rPr lang="en-US" altLang="zh-CN" sz="900" dirty="0">
                <a:solidFill>
                  <a:schemeClr val="bg1"/>
                </a:solidFill>
              </a:rPr>
              <a:t>R84</a:t>
            </a:r>
          </a:p>
          <a:p>
            <a:r>
              <a:rPr lang="en-US" altLang="zh-CN" sz="900" dirty="0">
                <a:solidFill>
                  <a:schemeClr val="bg1"/>
                </a:solidFill>
              </a:rPr>
              <a:t>G178</a:t>
            </a:r>
          </a:p>
          <a:p>
            <a:r>
              <a:rPr lang="en-US" altLang="zh-CN" sz="900" dirty="0">
                <a:solidFill>
                  <a:schemeClr val="bg1"/>
                </a:solidFill>
              </a:rPr>
              <a:t>B68</a:t>
            </a:r>
            <a:endParaRPr lang="zh-CN" altLang="en-US" sz="900" dirty="0">
              <a:solidFill>
                <a:schemeClr val="bg1"/>
              </a:solidFill>
            </a:endParaRPr>
          </a:p>
        </p:txBody>
      </p:sp>
      <p:sp>
        <p:nvSpPr>
          <p:cNvPr id="26" name="矩形 25"/>
          <p:cNvSpPr/>
          <p:nvPr/>
        </p:nvSpPr>
        <p:spPr>
          <a:xfrm>
            <a:off x="12306834" y="1508953"/>
            <a:ext cx="648072" cy="648072"/>
          </a:xfrm>
          <a:prstGeom prst="rect">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2306834" y="4572218"/>
            <a:ext cx="648072" cy="648072"/>
          </a:xfrm>
          <a:prstGeom prst="rect">
            <a:avLst/>
          </a:prstGeom>
          <a:solidFill>
            <a:srgbClr val="55B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矩形 28"/>
          <p:cNvSpPr/>
          <p:nvPr/>
        </p:nvSpPr>
        <p:spPr>
          <a:xfrm>
            <a:off x="12306834" y="5216878"/>
            <a:ext cx="648072" cy="648072"/>
          </a:xfrm>
          <a:prstGeom prst="rect">
            <a:avLst/>
          </a:prstGeom>
          <a:solidFill>
            <a:srgbClr val="6E9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userDrawn="1"/>
        </p:nvSpPr>
        <p:spPr>
          <a:xfrm>
            <a:off x="12306834" y="210272"/>
            <a:ext cx="648072" cy="648072"/>
          </a:xfrm>
          <a:prstGeom prst="rect">
            <a:avLst/>
          </a:pr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userDrawn="1"/>
        </p:nvSpPr>
        <p:spPr>
          <a:xfrm>
            <a:off x="12306834" y="860410"/>
            <a:ext cx="648072" cy="648072"/>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userDrawn="1"/>
        </p:nvSpPr>
        <p:spPr>
          <a:xfrm>
            <a:off x="12306834" y="-57581"/>
            <a:ext cx="441146" cy="246221"/>
          </a:xfrm>
          <a:prstGeom prst="rect">
            <a:avLst/>
          </a:prstGeom>
          <a:noFill/>
        </p:spPr>
        <p:txBody>
          <a:bodyPr wrap="none" rtlCol="0">
            <a:spAutoFit/>
          </a:bodyPr>
          <a:lstStyle/>
          <a:p>
            <a:r>
              <a:rPr kumimoji="1" lang="en-US" altLang="en-US" sz="1000" dirty="0">
                <a:latin typeface="+mj-ea"/>
                <a:ea typeface="+mj-ea"/>
              </a:rPr>
              <a:t>主色</a:t>
            </a:r>
            <a:endParaRPr kumimoji="1" lang="zh-CN" altLang="en-US" sz="1000" dirty="0">
              <a:latin typeface="+mj-ea"/>
              <a:ea typeface="+mj-ea"/>
            </a:endParaRPr>
          </a:p>
        </p:txBody>
      </p:sp>
      <p:sp>
        <p:nvSpPr>
          <p:cNvPr id="38" name="文本框 37"/>
          <p:cNvSpPr txBox="1"/>
          <p:nvPr userDrawn="1"/>
        </p:nvSpPr>
        <p:spPr>
          <a:xfrm>
            <a:off x="12306834" y="349483"/>
            <a:ext cx="576064" cy="507831"/>
          </a:xfrm>
          <a:prstGeom prst="rect">
            <a:avLst/>
          </a:prstGeom>
          <a:noFill/>
        </p:spPr>
        <p:txBody>
          <a:bodyPr wrap="square" rtlCol="0">
            <a:spAutoFit/>
          </a:bodyPr>
          <a:lstStyle/>
          <a:p>
            <a:r>
              <a:rPr lang="en-US" altLang="zh-CN" sz="900" dirty="0">
                <a:solidFill>
                  <a:schemeClr val="bg1"/>
                </a:solidFill>
              </a:rPr>
              <a:t>R255</a:t>
            </a:r>
          </a:p>
          <a:p>
            <a:r>
              <a:rPr lang="en-US" altLang="zh-CN" sz="900" dirty="0">
                <a:solidFill>
                  <a:schemeClr val="bg1"/>
                </a:solidFill>
              </a:rPr>
              <a:t>G121</a:t>
            </a:r>
          </a:p>
          <a:p>
            <a:r>
              <a:rPr lang="en-US" altLang="zh-CN" sz="900" dirty="0">
                <a:solidFill>
                  <a:schemeClr val="bg1"/>
                </a:solidFill>
              </a:rPr>
              <a:t>B0</a:t>
            </a:r>
            <a:endParaRPr lang="zh-CN" altLang="en-US" sz="900" dirty="0">
              <a:solidFill>
                <a:schemeClr val="bg1"/>
              </a:solidFill>
            </a:endParaRPr>
          </a:p>
        </p:txBody>
      </p:sp>
      <p:sp>
        <p:nvSpPr>
          <p:cNvPr id="44" name="矩形 43"/>
          <p:cNvSpPr/>
          <p:nvPr userDrawn="1"/>
        </p:nvSpPr>
        <p:spPr>
          <a:xfrm>
            <a:off x="12306834" y="1508953"/>
            <a:ext cx="648072" cy="648072"/>
          </a:xfrm>
          <a:prstGeom prst="rect">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userDrawn="1"/>
        </p:nvSpPr>
        <p:spPr>
          <a:xfrm>
            <a:off x="12306834" y="2170270"/>
            <a:ext cx="648072"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49" name="文本框 48"/>
          <p:cNvSpPr txBox="1"/>
          <p:nvPr userDrawn="1"/>
        </p:nvSpPr>
        <p:spPr>
          <a:xfrm>
            <a:off x="12306834" y="1640469"/>
            <a:ext cx="576064" cy="507831"/>
          </a:xfrm>
          <a:prstGeom prst="rect">
            <a:avLst/>
          </a:prstGeom>
          <a:noFill/>
        </p:spPr>
        <p:txBody>
          <a:bodyPr wrap="square" rtlCol="0">
            <a:spAutoFit/>
          </a:bodyPr>
          <a:lstStyle/>
          <a:p>
            <a:r>
              <a:rPr lang="en-US" altLang="zh-CN" sz="900" dirty="0">
                <a:solidFill>
                  <a:schemeClr val="bg1"/>
                </a:solidFill>
              </a:rPr>
              <a:t>R96</a:t>
            </a:r>
          </a:p>
          <a:p>
            <a:r>
              <a:rPr lang="en-US" altLang="zh-CN" sz="900" dirty="0">
                <a:solidFill>
                  <a:schemeClr val="bg1"/>
                </a:solidFill>
              </a:rPr>
              <a:t>G96</a:t>
            </a:r>
          </a:p>
          <a:p>
            <a:r>
              <a:rPr lang="en-US" altLang="zh-CN" sz="900" dirty="0">
                <a:solidFill>
                  <a:schemeClr val="bg1"/>
                </a:solidFill>
              </a:rPr>
              <a:t>B96</a:t>
            </a:r>
            <a:endParaRPr lang="zh-CN" altLang="en-US" sz="900" dirty="0">
              <a:solidFill>
                <a:schemeClr val="bg1"/>
              </a:solidFill>
            </a:endParaRPr>
          </a:p>
        </p:txBody>
      </p:sp>
      <p:sp>
        <p:nvSpPr>
          <p:cNvPr id="50" name="文本框 49"/>
          <p:cNvSpPr txBox="1"/>
          <p:nvPr userDrawn="1"/>
        </p:nvSpPr>
        <p:spPr>
          <a:xfrm>
            <a:off x="12306834" y="993050"/>
            <a:ext cx="576064" cy="507831"/>
          </a:xfrm>
          <a:prstGeom prst="rect">
            <a:avLst/>
          </a:prstGeom>
          <a:noFill/>
        </p:spPr>
        <p:txBody>
          <a:bodyPr wrap="square" rtlCol="0">
            <a:spAutoFit/>
          </a:bodyPr>
          <a:lstStyle/>
          <a:p>
            <a:r>
              <a:rPr lang="en-US" altLang="zh-CN" sz="900" dirty="0"/>
              <a:t>R236</a:t>
            </a:r>
          </a:p>
          <a:p>
            <a:r>
              <a:rPr lang="en-US" altLang="zh-CN" sz="900" dirty="0"/>
              <a:t>G236</a:t>
            </a:r>
          </a:p>
          <a:p>
            <a:r>
              <a:rPr lang="en-US" altLang="zh-CN" sz="900" dirty="0"/>
              <a:t>B236</a:t>
            </a:r>
            <a:endParaRPr lang="zh-CN" altLang="en-US" sz="900" dirty="0"/>
          </a:p>
        </p:txBody>
      </p:sp>
      <p:sp>
        <p:nvSpPr>
          <p:cNvPr id="52" name="文本框 51"/>
          <p:cNvSpPr txBox="1"/>
          <p:nvPr userDrawn="1"/>
        </p:nvSpPr>
        <p:spPr>
          <a:xfrm>
            <a:off x="12306834" y="2308449"/>
            <a:ext cx="576064" cy="507831"/>
          </a:xfrm>
          <a:prstGeom prst="rect">
            <a:avLst/>
          </a:prstGeom>
          <a:noFill/>
        </p:spPr>
        <p:txBody>
          <a:bodyPr wrap="square" rtlCol="0">
            <a:spAutoFit/>
          </a:bodyPr>
          <a:lstStyle/>
          <a:p>
            <a:r>
              <a:rPr lang="en-US" altLang="zh-CN" sz="900" dirty="0"/>
              <a:t>R255</a:t>
            </a:r>
          </a:p>
          <a:p>
            <a:r>
              <a:rPr lang="en-US" altLang="zh-CN" sz="900" dirty="0"/>
              <a:t>G255</a:t>
            </a:r>
          </a:p>
          <a:p>
            <a:r>
              <a:rPr lang="en-US" altLang="zh-CN" sz="900" dirty="0"/>
              <a:t>B255</a:t>
            </a:r>
            <a:endParaRPr lang="zh-CN" altLang="en-US" sz="900" dirty="0"/>
          </a:p>
        </p:txBody>
      </p:sp>
      <p:sp>
        <p:nvSpPr>
          <p:cNvPr id="53" name="矩形 52"/>
          <p:cNvSpPr/>
          <p:nvPr userDrawn="1"/>
        </p:nvSpPr>
        <p:spPr>
          <a:xfrm>
            <a:off x="12306834" y="5806617"/>
            <a:ext cx="648072" cy="648072"/>
          </a:xfrm>
          <a:prstGeom prst="rect">
            <a:avLst/>
          </a:prstGeom>
          <a:solidFill>
            <a:srgbClr val="2B6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12306834" y="4701455"/>
            <a:ext cx="576064" cy="507831"/>
          </a:xfrm>
          <a:prstGeom prst="rect">
            <a:avLst/>
          </a:prstGeom>
          <a:noFill/>
        </p:spPr>
        <p:txBody>
          <a:bodyPr wrap="square" rtlCol="0">
            <a:spAutoFit/>
          </a:bodyPr>
          <a:lstStyle/>
          <a:p>
            <a:r>
              <a:rPr lang="en-US" altLang="zh-CN" sz="900" dirty="0">
                <a:solidFill>
                  <a:schemeClr val="bg1"/>
                </a:solidFill>
              </a:rPr>
              <a:t>R85</a:t>
            </a:r>
          </a:p>
          <a:p>
            <a:r>
              <a:rPr lang="en-US" altLang="zh-CN" sz="900" dirty="0">
                <a:solidFill>
                  <a:schemeClr val="bg1"/>
                </a:solidFill>
              </a:rPr>
              <a:t>G186</a:t>
            </a:r>
          </a:p>
          <a:p>
            <a:r>
              <a:rPr lang="en-US" altLang="zh-CN" sz="900" dirty="0">
                <a:solidFill>
                  <a:schemeClr val="bg1"/>
                </a:solidFill>
              </a:rPr>
              <a:t>B190</a:t>
            </a:r>
            <a:endParaRPr lang="zh-CN" altLang="en-US" sz="900" dirty="0">
              <a:solidFill>
                <a:schemeClr val="bg1"/>
              </a:solidFill>
            </a:endParaRPr>
          </a:p>
        </p:txBody>
      </p:sp>
      <p:sp>
        <p:nvSpPr>
          <p:cNvPr id="25" name="文本框 24"/>
          <p:cNvSpPr txBox="1"/>
          <p:nvPr/>
        </p:nvSpPr>
        <p:spPr>
          <a:xfrm>
            <a:off x="12306834" y="5298786"/>
            <a:ext cx="576064" cy="507831"/>
          </a:xfrm>
          <a:prstGeom prst="rect">
            <a:avLst/>
          </a:prstGeom>
          <a:noFill/>
        </p:spPr>
        <p:txBody>
          <a:bodyPr wrap="square" rtlCol="0">
            <a:spAutoFit/>
          </a:bodyPr>
          <a:lstStyle/>
          <a:p>
            <a:r>
              <a:rPr lang="en-US" altLang="zh-CN" sz="900" dirty="0">
                <a:solidFill>
                  <a:schemeClr val="bg1"/>
                </a:solidFill>
              </a:rPr>
              <a:t>R110</a:t>
            </a:r>
          </a:p>
          <a:p>
            <a:r>
              <a:rPr lang="en-US" altLang="zh-CN" sz="900" dirty="0">
                <a:solidFill>
                  <a:schemeClr val="bg1"/>
                </a:solidFill>
              </a:rPr>
              <a:t>G146</a:t>
            </a:r>
          </a:p>
          <a:p>
            <a:r>
              <a:rPr lang="en-US" altLang="zh-CN" sz="900" dirty="0">
                <a:solidFill>
                  <a:schemeClr val="bg1"/>
                </a:solidFill>
              </a:rPr>
              <a:t>B255</a:t>
            </a:r>
            <a:endParaRPr lang="zh-CN" altLang="en-US" sz="900" dirty="0">
              <a:solidFill>
                <a:schemeClr val="bg1"/>
              </a:solidFill>
            </a:endParaRPr>
          </a:p>
        </p:txBody>
      </p:sp>
      <p:sp>
        <p:nvSpPr>
          <p:cNvPr id="54" name="文本框 53"/>
          <p:cNvSpPr txBox="1"/>
          <p:nvPr userDrawn="1"/>
        </p:nvSpPr>
        <p:spPr>
          <a:xfrm>
            <a:off x="12306834" y="5940869"/>
            <a:ext cx="576064" cy="507831"/>
          </a:xfrm>
          <a:prstGeom prst="rect">
            <a:avLst/>
          </a:prstGeom>
          <a:noFill/>
        </p:spPr>
        <p:txBody>
          <a:bodyPr wrap="square" rtlCol="0">
            <a:spAutoFit/>
          </a:bodyPr>
          <a:lstStyle/>
          <a:p>
            <a:r>
              <a:rPr lang="en-US" altLang="zh-CN" sz="900" dirty="0">
                <a:solidFill>
                  <a:schemeClr val="bg1"/>
                </a:solidFill>
              </a:rPr>
              <a:t>R43</a:t>
            </a:r>
          </a:p>
          <a:p>
            <a:r>
              <a:rPr lang="en-US" altLang="zh-CN" sz="900" dirty="0">
                <a:solidFill>
                  <a:schemeClr val="bg1"/>
                </a:solidFill>
              </a:rPr>
              <a:t>G104</a:t>
            </a:r>
          </a:p>
          <a:p>
            <a:r>
              <a:rPr lang="en-US" altLang="zh-CN" sz="900" dirty="0">
                <a:solidFill>
                  <a:schemeClr val="bg1"/>
                </a:solidFill>
              </a:rPr>
              <a:t>B111</a:t>
            </a:r>
            <a:endParaRPr lang="zh-CN" altLang="en-US" sz="900" dirty="0">
              <a:solidFill>
                <a:schemeClr val="bg1"/>
              </a:solidFill>
            </a:endParaRPr>
          </a:p>
        </p:txBody>
      </p:sp>
      <p:sp>
        <p:nvSpPr>
          <p:cNvPr id="46" name="标题占位符 1"/>
          <p:cNvSpPr>
            <a:spLocks noGrp="1"/>
          </p:cNvSpPr>
          <p:nvPr>
            <p:ph type="title"/>
          </p:nvPr>
        </p:nvSpPr>
        <p:spPr>
          <a:xfrm>
            <a:off x="578498" y="365125"/>
            <a:ext cx="11057242"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47" name="文本占位符 2"/>
          <p:cNvSpPr>
            <a:spLocks noGrp="1"/>
          </p:cNvSpPr>
          <p:nvPr>
            <p:ph type="body" idx="1"/>
          </p:nvPr>
        </p:nvSpPr>
        <p:spPr>
          <a:xfrm>
            <a:off x="578498" y="1825625"/>
            <a:ext cx="11057242"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1" name="灯片编号占位符 5"/>
          <p:cNvSpPr>
            <a:spLocks noGrp="1"/>
          </p:cNvSpPr>
          <p:nvPr>
            <p:ph type="sldNum" sz="quarter" idx="4"/>
          </p:nvPr>
        </p:nvSpPr>
        <p:spPr>
          <a:xfrm>
            <a:off x="8951976" y="6359086"/>
            <a:ext cx="1546927"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E5DA641C-B17E-4136-B66A-BE4927EA7F1E}" type="slidenum">
              <a:rPr lang="zh-CN" altLang="en-US" smtClean="0"/>
              <a:t>‹#›</a:t>
            </a:fld>
            <a:endParaRPr lang="zh-CN" altLang="en-US" dirty="0"/>
          </a:p>
        </p:txBody>
      </p:sp>
      <p:sp>
        <p:nvSpPr>
          <p:cNvPr id="55" name="文本框 54"/>
          <p:cNvSpPr txBox="1"/>
          <p:nvPr userDrawn="1"/>
        </p:nvSpPr>
        <p:spPr>
          <a:xfrm>
            <a:off x="4806941" y="6426233"/>
            <a:ext cx="249008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900" dirty="0">
                <a:solidFill>
                  <a:srgbClr val="979897"/>
                </a:solidFill>
                <a:latin typeface="Arial" panose="020B0604020202020204" pitchFamily="34" charset="0"/>
                <a:cs typeface="Arial" panose="020B0604020202020204" pitchFamily="34" charset="0"/>
              </a:rPr>
              <a:t>2025 Copyright © SUNGROW.Confidential</a:t>
            </a:r>
            <a:endParaRPr lang="zh-CN" altLang="en-US" sz="900" dirty="0">
              <a:solidFill>
                <a:srgbClr val="979897"/>
              </a:solidFill>
              <a:latin typeface="Arial" panose="020B0604020202020204" pitchFamily="34" charset="0"/>
              <a:cs typeface="Arial" panose="020B0604020202020204" pitchFamily="34" charset="0"/>
            </a:endParaRPr>
          </a:p>
        </p:txBody>
      </p:sp>
      <p:pic>
        <p:nvPicPr>
          <p:cNvPr id="56" name="图片 5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668800" y="440227"/>
            <a:ext cx="927100" cy="109071"/>
          </a:xfrm>
          <a:prstGeom prst="rect">
            <a:avLst/>
          </a:prstGeom>
        </p:spPr>
      </p:pic>
      <p:sp>
        <p:nvSpPr>
          <p:cNvPr id="57" name="文本框 56"/>
          <p:cNvSpPr txBox="1"/>
          <p:nvPr userDrawn="1"/>
        </p:nvSpPr>
        <p:spPr>
          <a:xfrm>
            <a:off x="477897" y="6405195"/>
            <a:ext cx="1082348"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979897"/>
                </a:solidFill>
                <a:effectLst/>
                <a:uLnTx/>
                <a:uFillTx/>
                <a:latin typeface="Helvetica"/>
                <a:ea typeface="微软雅黑" panose="020B0503020204020204" pitchFamily="34" charset="-122"/>
                <a:cs typeface="+mn-cs"/>
              </a:rPr>
              <a:t>密级：商密</a:t>
            </a:r>
            <a:r>
              <a:rPr kumimoji="0" lang="en-US" altLang="zh-CN" sz="1000" b="0" i="0" u="none" strike="noStrike" kern="1200" cap="none" spc="0" normalizeH="0" baseline="0" noProof="0" dirty="0">
                <a:ln>
                  <a:noFill/>
                </a:ln>
                <a:solidFill>
                  <a:srgbClr val="979897"/>
                </a:solidFill>
                <a:effectLst/>
                <a:uLnTx/>
                <a:uFillTx/>
                <a:latin typeface="Helvetica"/>
                <a:ea typeface="微软雅黑" panose="020B0503020204020204" pitchFamily="34" charset="-122"/>
                <a:cs typeface="+mn-cs"/>
              </a:rPr>
              <a:t>Ⅱ</a:t>
            </a:r>
            <a:r>
              <a:rPr kumimoji="0" lang="zh-CN" altLang="en-US" sz="1000" b="0" i="0" u="none" strike="noStrike" kern="1200" cap="none" spc="0" normalizeH="0" baseline="0" noProof="0" dirty="0">
                <a:ln>
                  <a:noFill/>
                </a:ln>
                <a:solidFill>
                  <a:srgbClr val="979897"/>
                </a:solidFill>
                <a:effectLst/>
                <a:uLnTx/>
                <a:uFillTx/>
                <a:latin typeface="Helvetica"/>
                <a:ea typeface="微软雅黑" panose="020B0503020204020204" pitchFamily="34" charset="-122"/>
                <a:cs typeface="+mn-cs"/>
              </a:rPr>
              <a:t>级</a:t>
            </a:r>
            <a:endParaRPr kumimoji="1" lang="zh-CN" altLang="en-US" sz="1000" dirty="0">
              <a:solidFill>
                <a:srgbClr val="979897"/>
              </a:solidFill>
            </a:endParaRPr>
          </a:p>
        </p:txBody>
      </p:sp>
      <p:pic>
        <p:nvPicPr>
          <p:cNvPr id="58" name="图片 57"/>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618051" y="6438459"/>
            <a:ext cx="997769" cy="21295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Lst>
  <p:hf hdr="0" ftr="0" dt="0"/>
  <p:txStyles>
    <p:title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130.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4.mp4"/><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video" Target="../media/media4.mp4"/></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p4"/><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video" Target="../media/media2.mp4"/><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24C75-89ED-77EE-8F64-084A93C4610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C83792-4907-E67D-7346-A976E4E1F097}"/>
              </a:ext>
            </a:extLst>
          </p:cNvPr>
          <p:cNvSpPr>
            <a:spLocks noGrp="1"/>
          </p:cNvSpPr>
          <p:nvPr>
            <p:ph type="sldNum" sz="quarter" idx="4"/>
          </p:nvPr>
        </p:nvSpPr>
        <p:spPr/>
        <p:txBody>
          <a:bodyPr/>
          <a:lstStyle/>
          <a:p>
            <a:fld id="{E5DA641C-B17E-4136-B66A-BE4927EA7F1E}" type="slidenum">
              <a:rPr lang="zh-CN" altLang="en-US" smtClean="0"/>
              <a:t>1</a:t>
            </a:fld>
            <a:endParaRPr lang="zh-CN" altLang="en-US" dirty="0"/>
          </a:p>
        </p:txBody>
      </p:sp>
      <p:sp>
        <p:nvSpPr>
          <p:cNvPr id="16" name="标题 1">
            <a:extLst>
              <a:ext uri="{FF2B5EF4-FFF2-40B4-BE49-F238E27FC236}">
                <a16:creationId xmlns:a16="http://schemas.microsoft.com/office/drawing/2014/main" id="{B08ADE6D-162F-B553-AB48-F47A5E059E8C}"/>
              </a:ext>
            </a:extLst>
          </p:cNvPr>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lang="zh-CN" altLang="en-US" sz="2000" b="1" dirty="0">
                <a:solidFill>
                  <a:schemeClr val="tx1"/>
                </a:solidFill>
                <a:latin typeface="微软雅黑" pitchFamily="34" charset="-122"/>
                <a:ea typeface="微软雅黑" pitchFamily="34" charset="-122"/>
              </a:rPr>
              <a:t>测试结论</a:t>
            </a:r>
            <a:endParaRPr kumimoji="1" lang="zh-CN" altLang="en-US" sz="2000" dirty="0">
              <a:solidFill>
                <a:schemeClr val="tx1"/>
              </a:solidFill>
            </a:endParaRPr>
          </a:p>
        </p:txBody>
      </p:sp>
      <p:graphicFrame>
        <p:nvGraphicFramePr>
          <p:cNvPr id="11" name="表格 10">
            <a:extLst>
              <a:ext uri="{FF2B5EF4-FFF2-40B4-BE49-F238E27FC236}">
                <a16:creationId xmlns:a16="http://schemas.microsoft.com/office/drawing/2014/main" id="{D33E0987-D4AD-8120-B8DC-02C589613589}"/>
              </a:ext>
            </a:extLst>
          </p:cNvPr>
          <p:cNvGraphicFramePr>
            <a:graphicFrameLocks noGrp="1"/>
          </p:cNvGraphicFramePr>
          <p:nvPr/>
        </p:nvGraphicFramePr>
        <p:xfrm>
          <a:off x="656562" y="1512749"/>
          <a:ext cx="10702317" cy="2743176"/>
        </p:xfrm>
        <a:graphic>
          <a:graphicData uri="http://schemas.openxmlformats.org/drawingml/2006/table">
            <a:tbl>
              <a:tblPr firstRow="1" bandRow="1">
                <a:tableStyleId>{5C22544A-7EE6-4342-B048-85BDC9FD1C3A}</a:tableStyleId>
              </a:tblPr>
              <a:tblGrid>
                <a:gridCol w="1483355">
                  <a:extLst>
                    <a:ext uri="{9D8B030D-6E8A-4147-A177-3AD203B41FA5}">
                      <a16:colId xmlns:a16="http://schemas.microsoft.com/office/drawing/2014/main" val="20001"/>
                    </a:ext>
                  </a:extLst>
                </a:gridCol>
                <a:gridCol w="1884341">
                  <a:extLst>
                    <a:ext uri="{9D8B030D-6E8A-4147-A177-3AD203B41FA5}">
                      <a16:colId xmlns:a16="http://schemas.microsoft.com/office/drawing/2014/main" val="568570582"/>
                    </a:ext>
                  </a:extLst>
                </a:gridCol>
                <a:gridCol w="1681596">
                  <a:extLst>
                    <a:ext uri="{9D8B030D-6E8A-4147-A177-3AD203B41FA5}">
                      <a16:colId xmlns:a16="http://schemas.microsoft.com/office/drawing/2014/main" val="3467069120"/>
                    </a:ext>
                  </a:extLst>
                </a:gridCol>
                <a:gridCol w="1132990">
                  <a:extLst>
                    <a:ext uri="{9D8B030D-6E8A-4147-A177-3AD203B41FA5}">
                      <a16:colId xmlns:a16="http://schemas.microsoft.com/office/drawing/2014/main" val="3161693806"/>
                    </a:ext>
                  </a:extLst>
                </a:gridCol>
                <a:gridCol w="858687">
                  <a:extLst>
                    <a:ext uri="{9D8B030D-6E8A-4147-A177-3AD203B41FA5}">
                      <a16:colId xmlns:a16="http://schemas.microsoft.com/office/drawing/2014/main" val="267270696"/>
                    </a:ext>
                  </a:extLst>
                </a:gridCol>
                <a:gridCol w="2206350">
                  <a:extLst>
                    <a:ext uri="{9D8B030D-6E8A-4147-A177-3AD203B41FA5}">
                      <a16:colId xmlns:a16="http://schemas.microsoft.com/office/drawing/2014/main" val="2814280945"/>
                    </a:ext>
                  </a:extLst>
                </a:gridCol>
                <a:gridCol w="1454998">
                  <a:extLst>
                    <a:ext uri="{9D8B030D-6E8A-4147-A177-3AD203B41FA5}">
                      <a16:colId xmlns:a16="http://schemas.microsoft.com/office/drawing/2014/main" val="3644359195"/>
                    </a:ext>
                  </a:extLst>
                </a:gridCol>
              </a:tblGrid>
              <a:tr h="470577">
                <a:tc>
                  <a:txBody>
                    <a:bodyPr/>
                    <a:lstStyle/>
                    <a:p>
                      <a:pPr algn="ct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测试类别</a:t>
                      </a:r>
                    </a:p>
                  </a:txBody>
                  <a:tcPr marL="91419" marR="91419" marT="45709" marB="45709" anchor="ctr">
                    <a:solidFill>
                      <a:srgbClr val="FF7900"/>
                    </a:solidFill>
                  </a:tcPr>
                </a:tc>
                <a:tc>
                  <a:txBody>
                    <a:bodyPr/>
                    <a:lstStyle/>
                    <a:p>
                      <a:pPr algn="ct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测试用例总数</a:t>
                      </a:r>
                    </a:p>
                  </a:txBody>
                  <a:tcPr marL="91419" marR="91419" marT="45709" marB="45709" anchor="ctr">
                    <a:solidFill>
                      <a:srgbClr val="FF7900"/>
                    </a:solidFill>
                  </a:tcPr>
                </a:tc>
                <a:tc>
                  <a:txBody>
                    <a:bodyPr/>
                    <a:lstStyle/>
                    <a:p>
                      <a:pPr algn="ct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用例通过数</a:t>
                      </a:r>
                    </a:p>
                  </a:txBody>
                  <a:tcPr marL="91419" marR="91419" marT="45709" marB="45709" anchor="ctr">
                    <a:solidFill>
                      <a:srgbClr val="FF7900"/>
                    </a:solidFill>
                  </a:tcPr>
                </a:tc>
                <a:tc>
                  <a:txBody>
                    <a:bodyPr/>
                    <a:lstStyle/>
                    <a:p>
                      <a:pPr algn="ct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通过率</a:t>
                      </a:r>
                    </a:p>
                  </a:txBody>
                  <a:tcPr marL="91419" marR="91419" marT="45709" marB="45709" anchor="ctr">
                    <a:solidFill>
                      <a:srgbClr val="FF7900"/>
                    </a:solidFill>
                  </a:tcPr>
                </a:tc>
                <a:tc>
                  <a:txBody>
                    <a:bodyPr/>
                    <a:lstStyle/>
                    <a:p>
                      <a:pPr algn="ct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N/A</a:t>
                      </a: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a:txBody>
                  <a:tcPr marL="91419" marR="91419" marT="45709" marB="45709" anchor="ctr">
                    <a:solidFill>
                      <a:srgbClr val="FF7900"/>
                    </a:solidFill>
                  </a:tcPr>
                </a:tc>
                <a:tc>
                  <a:txBody>
                    <a:bodyPr/>
                    <a:lstStyle/>
                    <a:p>
                      <a:pPr algn="ct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未关闭缺陷</a:t>
                      </a:r>
                    </a:p>
                  </a:txBody>
                  <a:tcPr marL="91419" marR="91419" marT="45709" marB="45709" anchor="ctr">
                    <a:solidFill>
                      <a:srgbClr val="FF7900"/>
                    </a:solidFill>
                  </a:tcPr>
                </a:tc>
                <a:tc>
                  <a:txBody>
                    <a:bodyPr/>
                    <a:lstStyle/>
                    <a:p>
                      <a:pPr algn="ct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结论</a:t>
                      </a:r>
                    </a:p>
                  </a:txBody>
                  <a:tcPr marL="91419" marR="91419" marT="45709" marB="45709" anchor="ctr">
                    <a:solidFill>
                      <a:srgbClr val="FF7900"/>
                    </a:solidFill>
                  </a:tcPr>
                </a:tc>
                <a:extLst>
                  <a:ext uri="{0D108BD9-81ED-4DB2-BD59-A6C34878D82A}">
                    <a16:rowId xmlns:a16="http://schemas.microsoft.com/office/drawing/2014/main" val="101643895"/>
                  </a:ext>
                </a:extLst>
              </a:tr>
              <a:tr h="526194">
                <a:tc>
                  <a:txBody>
                    <a:bodyPr/>
                    <a:lstStyle/>
                    <a:p>
                      <a:pPr marL="0" algn="ctr" defTabSz="914400" rtl="0" eaLnBrk="1" fontAlgn="ctr" latinLnBrk="0" hangingPunct="1"/>
                      <a:r>
                        <a:rPr lang="zh-CN" altLang="en-US" sz="18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项目整体</a:t>
                      </a:r>
                    </a:p>
                  </a:txBody>
                  <a:tcPr marL="91419" marR="91419" marT="45709" marB="45709" anchor="ctr">
                    <a:solidFill>
                      <a:schemeClr val="bg1">
                        <a:lumMod val="95000"/>
                      </a:schemeClr>
                    </a:solidFill>
                  </a:tcPr>
                </a:tc>
                <a:tc>
                  <a:txBody>
                    <a:bodyPr/>
                    <a:lstStyle/>
                    <a:p>
                      <a:pPr marL="0" algn="ctr" defTabSz="914400" rtl="0" eaLnBrk="1" fontAlgn="ctr" latinLnBrk="0" hangingPunct="1"/>
                      <a:r>
                        <a:rPr lang="en-US" altLang="zh-CN" sz="18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961</a:t>
                      </a:r>
                      <a:endParaRPr lang="zh-CN" altLang="en-US" sz="18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957</a:t>
                      </a: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99.58%</a:t>
                      </a: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3</a:t>
                      </a: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1" i="0" u="none" strike="noStrike" kern="1200" dirty="0">
                          <a:solidFill>
                            <a:srgbClr val="FF0000"/>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800" b="1" i="0" u="none" strike="noStrike" kern="1200" dirty="0">
                          <a:solidFill>
                            <a:srgbClr val="FF0000"/>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个轻微</a:t>
                      </a:r>
                      <a:endParaRPr lang="en-US" altLang="zh-CN" sz="1800" b="1" i="0" u="none" strike="noStrike" kern="1200" dirty="0">
                        <a:solidFill>
                          <a:srgbClr val="FF0000"/>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0B050"/>
                          </a:solidFill>
                        </a:rPr>
                        <a:t>测试通过</a:t>
                      </a:r>
                      <a:endParaRPr lang="en-US" altLang="zh-CN" sz="1800" b="0" i="0" u="none" strike="noStrike" dirty="0">
                        <a:solidFill>
                          <a:srgbClr val="00B050"/>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7618" marR="7618" marT="7618" marB="0" anchor="ctr">
                    <a:solidFill>
                      <a:schemeClr val="bg1">
                        <a:lumMod val="95000"/>
                      </a:schemeClr>
                    </a:solidFill>
                  </a:tcPr>
                </a:tc>
                <a:extLst>
                  <a:ext uri="{0D108BD9-81ED-4DB2-BD59-A6C34878D82A}">
                    <a16:rowId xmlns:a16="http://schemas.microsoft.com/office/drawing/2014/main" val="1057196880"/>
                  </a:ext>
                </a:extLst>
              </a:tr>
              <a:tr h="645226">
                <a:tc>
                  <a:txBody>
                    <a:bodyPr/>
                    <a:lstStyle/>
                    <a:p>
                      <a:pPr marL="0" algn="ctr" defTabSz="914400" rtl="0" eaLnBrk="1" fontAlgn="ctr" latinLnBrk="0" hangingPunct="1"/>
                      <a:r>
                        <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软件测试</a:t>
                      </a:r>
                    </a:p>
                  </a:txBody>
                  <a:tcPr marL="91419" marR="91419" marT="45709" marB="45709" anchor="ctr">
                    <a:solidFill>
                      <a:schemeClr val="bg1">
                        <a:lumMod val="95000"/>
                      </a:schemeClr>
                    </a:solidFill>
                  </a:tcPr>
                </a:tc>
                <a:tc>
                  <a:txBody>
                    <a:bodyPr/>
                    <a:lstStyle/>
                    <a:p>
                      <a:pPr marL="0" algn="ctr" defTabSz="914400" rtl="0" eaLnBrk="1" fontAlgn="ctr" latinLnBrk="0" hangingPunct="1"/>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704</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703</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99.86%</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1</a:t>
                      </a:r>
                      <a:r>
                        <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个轻微</a:t>
                      </a:r>
                    </a:p>
                  </a:txBody>
                  <a:tcPr marL="7618" marR="7618" marT="7618" marB="0" anchor="ctr">
                    <a:solidFill>
                      <a:schemeClr val="bg1">
                        <a:lumMod val="95000"/>
                      </a:schemeClr>
                    </a:solidFill>
                  </a:tcPr>
                </a:tc>
                <a:tc>
                  <a:txBody>
                    <a:bodyPr/>
                    <a:lstStyle/>
                    <a:p>
                      <a:pPr algn="ctr"/>
                      <a:r>
                        <a:rPr lang="zh-CN" altLang="en-US" sz="1800" b="0" dirty="0">
                          <a:solidFill>
                            <a:schemeClr val="tx1"/>
                          </a:solidFill>
                        </a:rPr>
                        <a:t>测试通过</a:t>
                      </a:r>
                    </a:p>
                  </a:txBody>
                  <a:tcPr marL="7618" marR="7618" marT="7618" marB="0" anchor="ctr">
                    <a:solidFill>
                      <a:schemeClr val="bg1">
                        <a:lumMod val="95000"/>
                      </a:schemeClr>
                    </a:solidFill>
                  </a:tcPr>
                </a:tc>
                <a:extLst>
                  <a:ext uri="{0D108BD9-81ED-4DB2-BD59-A6C34878D82A}">
                    <a16:rowId xmlns:a16="http://schemas.microsoft.com/office/drawing/2014/main" val="417552506"/>
                  </a:ext>
                </a:extLst>
              </a:tr>
              <a:tr h="487680">
                <a:tc>
                  <a:txBody>
                    <a:bodyPr/>
                    <a:lstStyle/>
                    <a:p>
                      <a:pPr marL="0" algn="ctr" defTabSz="914400" rtl="0" eaLnBrk="1" fontAlgn="ctr" latinLnBrk="0" hangingPunct="1"/>
                      <a:r>
                        <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电气测试</a:t>
                      </a:r>
                    </a:p>
                  </a:txBody>
                  <a:tcPr marL="91419" marR="91419" marT="45709" marB="45709" anchor="ctr">
                    <a:solidFill>
                      <a:schemeClr val="bg1">
                        <a:lumMod val="95000"/>
                      </a:schemeClr>
                    </a:solidFill>
                  </a:tcPr>
                </a:tc>
                <a:tc>
                  <a:txBody>
                    <a:bodyPr/>
                    <a:lstStyle/>
                    <a:p>
                      <a:pPr marL="0" algn="ctr" defTabSz="914400" rtl="0" eaLnBrk="1" fontAlgn="ctr" latinLnBrk="0" hangingPunct="1"/>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221</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219</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99.10%</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2</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0</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algn="ctr"/>
                      <a:r>
                        <a:rPr lang="zh-CN" altLang="en-US" sz="1800" b="0" dirty="0">
                          <a:solidFill>
                            <a:schemeClr val="tx1"/>
                          </a:solidFill>
                        </a:rPr>
                        <a:t>测试通过</a:t>
                      </a:r>
                    </a:p>
                  </a:txBody>
                  <a:tcPr marL="7618" marR="7618" marT="7618" marB="0" anchor="ctr">
                    <a:solidFill>
                      <a:schemeClr val="bg1">
                        <a:lumMod val="95000"/>
                      </a:schemeClr>
                    </a:solidFill>
                  </a:tcPr>
                </a:tc>
                <a:extLst>
                  <a:ext uri="{0D108BD9-81ED-4DB2-BD59-A6C34878D82A}">
                    <a16:rowId xmlns:a16="http://schemas.microsoft.com/office/drawing/2014/main" val="3564796290"/>
                  </a:ext>
                </a:extLst>
              </a:tr>
              <a:tr h="613499">
                <a:tc>
                  <a:txBody>
                    <a:bodyPr/>
                    <a:lstStyle/>
                    <a:p>
                      <a:pPr marL="0" algn="ctr" defTabSz="914400" rtl="0" eaLnBrk="1" fontAlgn="ctr" latinLnBrk="0" hangingPunct="1"/>
                      <a:r>
                        <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结构测试</a:t>
                      </a:r>
                    </a:p>
                  </a:txBody>
                  <a:tcPr marL="91419" marR="91419" marT="45709" marB="45709" anchor="ctr">
                    <a:solidFill>
                      <a:schemeClr val="bg1">
                        <a:lumMod val="95000"/>
                      </a:schemeClr>
                    </a:solidFill>
                  </a:tcPr>
                </a:tc>
                <a:tc>
                  <a:txBody>
                    <a:bodyPr/>
                    <a:lstStyle/>
                    <a:p>
                      <a:pPr marL="0" algn="ctr" defTabSz="914400" rtl="0" eaLnBrk="1" fontAlgn="ctr" latinLnBrk="0" hangingPunct="1"/>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36</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35</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97.22%</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1</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0</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algn="ctr"/>
                      <a:r>
                        <a:rPr lang="zh-CN" altLang="en-US" sz="1800" b="0" dirty="0">
                          <a:solidFill>
                            <a:schemeClr val="tx1"/>
                          </a:solidFill>
                        </a:rPr>
                        <a:t>测试通过</a:t>
                      </a:r>
                    </a:p>
                  </a:txBody>
                  <a:tcPr marL="7618" marR="7618" marT="7618" marB="0" anchor="ctr">
                    <a:solidFill>
                      <a:schemeClr val="bg1">
                        <a:lumMod val="95000"/>
                      </a:schemeClr>
                    </a:solidFill>
                  </a:tcPr>
                </a:tc>
                <a:extLst>
                  <a:ext uri="{0D108BD9-81ED-4DB2-BD59-A6C34878D82A}">
                    <a16:rowId xmlns:a16="http://schemas.microsoft.com/office/drawing/2014/main" val="1179696329"/>
                  </a:ext>
                </a:extLst>
              </a:tr>
            </a:tbl>
          </a:graphicData>
        </a:graphic>
      </p:graphicFrame>
      <p:sp>
        <p:nvSpPr>
          <p:cNvPr id="12" name="文本框 11">
            <a:extLst>
              <a:ext uri="{FF2B5EF4-FFF2-40B4-BE49-F238E27FC236}">
                <a16:creationId xmlns:a16="http://schemas.microsoft.com/office/drawing/2014/main" id="{EA89D88A-EBA7-9E07-ABC7-732B5D299B1B}"/>
              </a:ext>
            </a:extLst>
          </p:cNvPr>
          <p:cNvSpPr txBox="1"/>
          <p:nvPr/>
        </p:nvSpPr>
        <p:spPr>
          <a:xfrm>
            <a:off x="656562" y="4592320"/>
            <a:ext cx="10600718" cy="1754326"/>
          </a:xfrm>
          <a:prstGeom prst="rect">
            <a:avLst/>
          </a:prstGeom>
          <a:noFill/>
        </p:spPr>
        <p:txBody>
          <a:bodyPr wrap="square" rtlCol="0">
            <a:spAutoFit/>
          </a:bodyPr>
          <a:lstStyle/>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根据《</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研发体系测试管理规定</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rPr>
              <a:t>6.2.4</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系统</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测试阶段准出条件：</a:t>
            </a:r>
          </a:p>
          <a:p>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产品按照测试用例测试完成，所有新增需求已实现，各个子系统、整体系统测试完成</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p>
          <a:p>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b</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产品无致命、严重缺陷，一般或者建议缺陷不超过</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个且缺陷已有明确结论</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 TR4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遗留问题已有明确结论。</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项目</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当</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前</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遗留</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个</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轻微缺陷，</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无致命、严重缺陷</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rPr>
              <a:t>满足</a:t>
            </a:r>
            <a:r>
              <a:rPr lang="zh-CN" altLang="en-US" sz="1800" b="1"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rPr>
              <a:t>研发系统测试阶段</a:t>
            </a:r>
            <a:r>
              <a:rPr lang="zh-CN" altLang="zh-CN" sz="1800" b="1"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rPr>
              <a:t>准出条件</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5515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F170-4273-294B-FA75-237FA8DF689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AF040F-0386-5A0A-71BA-1F0377DCB6F0}"/>
              </a:ext>
            </a:extLst>
          </p:cNvPr>
          <p:cNvSpPr>
            <a:spLocks noGrp="1"/>
          </p:cNvSpPr>
          <p:nvPr>
            <p:ph type="sldNum" sz="quarter" idx="4"/>
          </p:nvPr>
        </p:nvSpPr>
        <p:spPr/>
        <p:txBody>
          <a:bodyPr/>
          <a:lstStyle/>
          <a:p>
            <a:fld id="{E5DA641C-B17E-4136-B66A-BE4927EA7F1E}" type="slidenum">
              <a:rPr lang="zh-CN" altLang="en-US" smtClean="0"/>
              <a:t>10</a:t>
            </a:fld>
            <a:endParaRPr lang="zh-CN" altLang="en-US" dirty="0"/>
          </a:p>
        </p:txBody>
      </p:sp>
      <p:graphicFrame>
        <p:nvGraphicFramePr>
          <p:cNvPr id="3" name="表格 2">
            <a:extLst>
              <a:ext uri="{FF2B5EF4-FFF2-40B4-BE49-F238E27FC236}">
                <a16:creationId xmlns:a16="http://schemas.microsoft.com/office/drawing/2014/main" id="{500D0869-02A9-6BEB-B710-CD538C8A1CBB}"/>
              </a:ext>
            </a:extLst>
          </p:cNvPr>
          <p:cNvGraphicFramePr>
            <a:graphicFrameLocks noGrp="1"/>
          </p:cNvGraphicFramePr>
          <p:nvPr>
            <p:extLst>
              <p:ext uri="{D42A27DB-BD31-4B8C-83A1-F6EECF244321}">
                <p14:modId xmlns:p14="http://schemas.microsoft.com/office/powerpoint/2010/main" val="2770489641"/>
              </p:ext>
            </p:extLst>
          </p:nvPr>
        </p:nvGraphicFramePr>
        <p:xfrm>
          <a:off x="578498" y="1189488"/>
          <a:ext cx="11164606" cy="939681"/>
        </p:xfrm>
        <a:graphic>
          <a:graphicData uri="http://schemas.openxmlformats.org/drawingml/2006/table">
            <a:tbl>
              <a:tblPr firstRow="1" bandRow="1">
                <a:tableStyleId>{21E4AEA4-8DFA-4A89-87EB-49C32662AFE0}</a:tableStyleId>
              </a:tblPr>
              <a:tblGrid>
                <a:gridCol w="611171">
                  <a:extLst>
                    <a:ext uri="{9D8B030D-6E8A-4147-A177-3AD203B41FA5}">
                      <a16:colId xmlns:a16="http://schemas.microsoft.com/office/drawing/2014/main" val="3458432372"/>
                    </a:ext>
                  </a:extLst>
                </a:gridCol>
                <a:gridCol w="1027522">
                  <a:extLst>
                    <a:ext uri="{9D8B030D-6E8A-4147-A177-3AD203B41FA5}">
                      <a16:colId xmlns:a16="http://schemas.microsoft.com/office/drawing/2014/main" val="1145047471"/>
                    </a:ext>
                  </a:extLst>
                </a:gridCol>
                <a:gridCol w="2232261">
                  <a:extLst>
                    <a:ext uri="{9D8B030D-6E8A-4147-A177-3AD203B41FA5}">
                      <a16:colId xmlns:a16="http://schemas.microsoft.com/office/drawing/2014/main" val="2650993410"/>
                    </a:ext>
                  </a:extLst>
                </a:gridCol>
                <a:gridCol w="5505253">
                  <a:extLst>
                    <a:ext uri="{9D8B030D-6E8A-4147-A177-3AD203B41FA5}">
                      <a16:colId xmlns:a16="http://schemas.microsoft.com/office/drawing/2014/main" val="4177491578"/>
                    </a:ext>
                  </a:extLst>
                </a:gridCol>
                <a:gridCol w="791852">
                  <a:extLst>
                    <a:ext uri="{9D8B030D-6E8A-4147-A177-3AD203B41FA5}">
                      <a16:colId xmlns:a16="http://schemas.microsoft.com/office/drawing/2014/main" val="203503476"/>
                    </a:ext>
                  </a:extLst>
                </a:gridCol>
                <a:gridCol w="996547">
                  <a:extLst>
                    <a:ext uri="{9D8B030D-6E8A-4147-A177-3AD203B41FA5}">
                      <a16:colId xmlns:a16="http://schemas.microsoft.com/office/drawing/2014/main" val="373939316"/>
                    </a:ext>
                  </a:extLst>
                </a:gridCol>
              </a:tblGrid>
              <a:tr h="321866">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序号</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测试类别</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测试项</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测试结果</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用例数</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结果判定</a:t>
                      </a:r>
                    </a:p>
                  </a:txBody>
                  <a:tcPr marL="91445" marR="91445" marT="45724" marB="45724" anchor="ctr" horzOverflow="overflow">
                    <a:solidFill>
                      <a:srgbClr val="FF7900"/>
                    </a:solidFill>
                  </a:tcPr>
                </a:tc>
                <a:extLst>
                  <a:ext uri="{0D108BD9-81ED-4DB2-BD59-A6C34878D82A}">
                    <a16:rowId xmlns:a16="http://schemas.microsoft.com/office/drawing/2014/main" val="4232722079"/>
                  </a:ext>
                </a:extLst>
              </a:tr>
              <a:tr h="597916">
                <a:tc>
                  <a:txBody>
                    <a:bodyPr/>
                    <a:lstStyle/>
                    <a:p>
                      <a:pPr algn="ctr"/>
                      <a:r>
                        <a:rPr lang="en-US" altLang="zh-CN" sz="1400" b="1" kern="1200" dirty="0">
                          <a:solidFill>
                            <a:schemeClr val="tx1"/>
                          </a:solidFill>
                          <a:latin typeface="+mn-lt"/>
                          <a:ea typeface="+mn-ea"/>
                          <a:cs typeface="+mn-cs"/>
                        </a:rPr>
                        <a:t>1</a:t>
                      </a:r>
                      <a:endParaRPr lang="zh-CN" altLang="en-US" sz="1400" b="1" kern="1200" dirty="0">
                        <a:solidFill>
                          <a:schemeClr val="tx1"/>
                        </a:solidFill>
                        <a:latin typeface="+mn-lt"/>
                        <a:ea typeface="+mn-ea"/>
                        <a:cs typeface="+mn-cs"/>
                      </a:endParaRPr>
                    </a:p>
                  </a:txBody>
                  <a:tcPr marL="91445" marR="91445" marT="45724" marB="45724" anchor="ctr" horzOverflow="overflow">
                    <a:solidFill>
                      <a:srgbClr val="F8E6CE"/>
                    </a:solidFill>
                  </a:tcPr>
                </a:tc>
                <a:tc>
                  <a:txBody>
                    <a:bodyPr/>
                    <a:lstStyle/>
                    <a:p>
                      <a:pPr algn="ctr"/>
                      <a:r>
                        <a:rPr lang="zh-CN" altLang="en-US" sz="1400" b="1" dirty="0"/>
                        <a:t>智能建议补充测试</a:t>
                      </a:r>
                    </a:p>
                  </a:txBody>
                  <a:tcPr anchor="ctr">
                    <a:solidFill>
                      <a:srgbClr val="FCF3E8"/>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400" b="1" kern="1200" dirty="0">
                          <a:solidFill>
                            <a:schemeClr val="tx1"/>
                          </a:solidFill>
                          <a:effectLst/>
                          <a:latin typeface="Arial" panose="020B0604020202020204" pitchFamily="34" charset="0"/>
                          <a:ea typeface="微软雅黑" panose="020B0503020204020204" pitchFamily="34" charset="-122"/>
                          <a:cs typeface="+mn-cs"/>
                        </a:rPr>
                        <a:t>批量数据测试</a:t>
                      </a:r>
                    </a:p>
                  </a:txBody>
                  <a:tcPr marL="68580" marR="68580" marT="0" marB="0" anchor="ctr">
                    <a:solidFill>
                      <a:srgbClr val="F8E6CE"/>
                    </a:solidFill>
                  </a:tcPr>
                </a:tc>
                <a:tc>
                  <a:txBody>
                    <a:bodyPr/>
                    <a:lstStyle/>
                    <a:p>
                      <a:pPr lvl="0" algn="ct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依据站点用电特征、光储配置等因素批量构建家庭发用电数据，调用智能建议算法进行测试，有效建议占比</a:t>
                      </a:r>
                      <a:r>
                        <a:rPr lang="en-US" altLang="zh-CN"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98.83%</a:t>
                      </a: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r>
                        <a:rPr lang="en-US" altLang="zh-CN"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80%</a:t>
                      </a: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，符合产品规格</a:t>
                      </a:r>
                    </a:p>
                  </a:txBody>
                  <a:tcPr anchor="ctr">
                    <a:solidFill>
                      <a:srgbClr val="F8E6CE"/>
                    </a:solidFill>
                  </a:tcPr>
                </a:tc>
                <a:tc>
                  <a:txBody>
                    <a:bodyPr/>
                    <a:lstStyle/>
                    <a:p>
                      <a:pPr lvl="0" algn="ctr"/>
                      <a:r>
                        <a:rPr lang="en-US" altLang="zh-CN"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1</a:t>
                      </a: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条</a:t>
                      </a:r>
                    </a:p>
                  </a:txBody>
                  <a:tcPr anchor="c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1</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solidFill>
                      <a:srgbClr val="F8E6CE"/>
                    </a:solidFill>
                  </a:tcPr>
                </a:tc>
                <a:extLst>
                  <a:ext uri="{0D108BD9-81ED-4DB2-BD59-A6C34878D82A}">
                    <a16:rowId xmlns:a16="http://schemas.microsoft.com/office/drawing/2014/main" val="923275913"/>
                  </a:ext>
                </a:extLst>
              </a:tr>
            </a:tbl>
          </a:graphicData>
        </a:graphic>
      </p:graphicFrame>
      <p:sp>
        <p:nvSpPr>
          <p:cNvPr id="5" name="标题 1">
            <a:extLst>
              <a:ext uri="{FF2B5EF4-FFF2-40B4-BE49-F238E27FC236}">
                <a16:creationId xmlns:a16="http://schemas.microsoft.com/office/drawing/2014/main" id="{14E91C35-0C22-26E8-3AD5-6E91C7FCA6D5}"/>
              </a:ext>
            </a:extLst>
          </p:cNvPr>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kumimoji="1" lang="zh-CN" altLang="en-US" sz="2400" b="1" dirty="0">
                <a:solidFill>
                  <a:schemeClr val="tx1"/>
                </a:solidFill>
                <a:latin typeface="微软雅黑" pitchFamily="34" charset="-122"/>
                <a:ea typeface="微软雅黑" pitchFamily="34" charset="-122"/>
              </a:rPr>
              <a:t>②用能建议补充测试</a:t>
            </a:r>
            <a:r>
              <a:rPr kumimoji="1" lang="en-US" altLang="zh-CN" sz="2400" dirty="0">
                <a:solidFill>
                  <a:schemeClr val="tx1"/>
                </a:solidFill>
                <a:latin typeface="微软雅黑" pitchFamily="34" charset="-122"/>
                <a:ea typeface="微软雅黑" pitchFamily="34" charset="-122"/>
              </a:rPr>
              <a:t>/ </a:t>
            </a:r>
            <a:r>
              <a:rPr kumimoji="1" lang="zh-CN" altLang="en-US" sz="2400" dirty="0">
                <a:solidFill>
                  <a:schemeClr val="bg2"/>
                </a:solidFill>
                <a:latin typeface="微软雅黑" pitchFamily="34" charset="-122"/>
                <a:ea typeface="微软雅黑" pitchFamily="34" charset="-122"/>
              </a:rPr>
              <a:t>测试方案</a:t>
            </a:r>
          </a:p>
        </p:txBody>
      </p:sp>
      <p:cxnSp>
        <p:nvCxnSpPr>
          <p:cNvPr id="7" name="直接箭头连接符 6">
            <a:extLst>
              <a:ext uri="{FF2B5EF4-FFF2-40B4-BE49-F238E27FC236}">
                <a16:creationId xmlns:a16="http://schemas.microsoft.com/office/drawing/2014/main" id="{1274648B-F66F-7BBF-22F4-3C66D5C20E5A}"/>
              </a:ext>
            </a:extLst>
          </p:cNvPr>
          <p:cNvCxnSpPr>
            <a:cxnSpLocks/>
            <a:endCxn id="25" idx="1"/>
          </p:cNvCxnSpPr>
          <p:nvPr/>
        </p:nvCxnSpPr>
        <p:spPr>
          <a:xfrm>
            <a:off x="2224185" y="4516967"/>
            <a:ext cx="101081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3D72DF9C-6635-FC05-53AE-69E4BCB71236}"/>
              </a:ext>
            </a:extLst>
          </p:cNvPr>
          <p:cNvSpPr txBox="1"/>
          <p:nvPr/>
        </p:nvSpPr>
        <p:spPr>
          <a:xfrm>
            <a:off x="9513717" y="4124698"/>
            <a:ext cx="1788294" cy="738664"/>
          </a:xfrm>
          <a:prstGeom prst="rect">
            <a:avLst/>
          </a:prstGeom>
          <a:noFill/>
        </p:spPr>
        <p:txBody>
          <a:bodyPr wrap="square" rtlCol="0">
            <a:spAutoFit/>
          </a:bodyPr>
          <a:lstStyle/>
          <a:p>
            <a:pPr algn="ctr">
              <a:lnSpc>
                <a:spcPct val="150000"/>
              </a:lnSpc>
            </a:pPr>
            <a:r>
              <a:rPr lang="zh-CN" altLang="en-US" sz="1400" b="1" dirty="0">
                <a:solidFill>
                  <a:schemeClr val="bg2"/>
                </a:solidFill>
              </a:rPr>
              <a:t>测试智能建议</a:t>
            </a:r>
            <a:endParaRPr lang="en-US" altLang="zh-CN" sz="1400" b="1" dirty="0">
              <a:solidFill>
                <a:schemeClr val="bg2"/>
              </a:solidFill>
            </a:endParaRPr>
          </a:p>
          <a:p>
            <a:pPr algn="ctr">
              <a:lnSpc>
                <a:spcPct val="150000"/>
              </a:lnSpc>
            </a:pPr>
            <a:r>
              <a:rPr lang="zh-CN" altLang="en-US" sz="1400" b="1" dirty="0">
                <a:solidFill>
                  <a:schemeClr val="bg2"/>
                </a:solidFill>
              </a:rPr>
              <a:t>降费效果</a:t>
            </a:r>
          </a:p>
        </p:txBody>
      </p:sp>
      <p:cxnSp>
        <p:nvCxnSpPr>
          <p:cNvPr id="14" name="直接箭头连接符 13">
            <a:extLst>
              <a:ext uri="{FF2B5EF4-FFF2-40B4-BE49-F238E27FC236}">
                <a16:creationId xmlns:a16="http://schemas.microsoft.com/office/drawing/2014/main" id="{688DFC97-6658-7596-408C-5527CD672A2E}"/>
              </a:ext>
            </a:extLst>
          </p:cNvPr>
          <p:cNvCxnSpPr>
            <a:cxnSpLocks/>
          </p:cNvCxnSpPr>
          <p:nvPr/>
        </p:nvCxnSpPr>
        <p:spPr>
          <a:xfrm>
            <a:off x="5744584" y="2975479"/>
            <a:ext cx="37691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EF51E8C3-708C-120E-53D6-E94DBA2B953D}"/>
              </a:ext>
            </a:extLst>
          </p:cNvPr>
          <p:cNvSpPr txBox="1"/>
          <p:nvPr/>
        </p:nvSpPr>
        <p:spPr>
          <a:xfrm>
            <a:off x="7127077" y="4991553"/>
            <a:ext cx="2387890" cy="276999"/>
          </a:xfrm>
          <a:prstGeom prst="rect">
            <a:avLst/>
          </a:prstGeom>
          <a:noFill/>
        </p:spPr>
        <p:txBody>
          <a:bodyPr wrap="square" rtlCol="0">
            <a:spAutoFit/>
          </a:bodyPr>
          <a:lstStyle/>
          <a:p>
            <a:pPr algn="ctr"/>
            <a:r>
              <a:rPr lang="zh-CN" altLang="en-US" sz="1200" dirty="0">
                <a:solidFill>
                  <a:schemeClr val="bg2"/>
                </a:solidFill>
              </a:rPr>
              <a:t>结合</a:t>
            </a:r>
            <a:r>
              <a:rPr lang="zh-CN" altLang="en-US" sz="1200" b="1" dirty="0">
                <a:solidFill>
                  <a:schemeClr val="bg2"/>
                </a:solidFill>
              </a:rPr>
              <a:t>用电费用计算公式</a:t>
            </a:r>
            <a:endParaRPr lang="en-US" altLang="zh-CN" sz="1200" b="1" dirty="0">
              <a:solidFill>
                <a:schemeClr val="bg2"/>
              </a:solidFill>
            </a:endParaRPr>
          </a:p>
        </p:txBody>
      </p:sp>
      <p:sp>
        <p:nvSpPr>
          <p:cNvPr id="20" name="矩形 19">
            <a:extLst>
              <a:ext uri="{FF2B5EF4-FFF2-40B4-BE49-F238E27FC236}">
                <a16:creationId xmlns:a16="http://schemas.microsoft.com/office/drawing/2014/main" id="{B4DA726F-9B68-D302-F5EE-BC81FB4CD3C3}"/>
              </a:ext>
            </a:extLst>
          </p:cNvPr>
          <p:cNvSpPr/>
          <p:nvPr/>
        </p:nvSpPr>
        <p:spPr>
          <a:xfrm>
            <a:off x="719736" y="2564352"/>
            <a:ext cx="2367256" cy="1233379"/>
          </a:xfrm>
          <a:prstGeom prst="rect">
            <a:avLst/>
          </a:prstGeom>
          <a:solidFill>
            <a:schemeClr val="accent3"/>
          </a:solidFill>
          <a:ln w="28575">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r>
              <a:rPr lang="en-US" altLang="zh-CN" sz="1600" b="1" dirty="0">
                <a:solidFill>
                  <a:schemeClr val="bg1"/>
                </a:solidFill>
              </a:rPr>
              <a:t>2024.7-12</a:t>
            </a:r>
            <a:r>
              <a:rPr lang="zh-CN" altLang="en-US" sz="1600" b="1" dirty="0">
                <a:solidFill>
                  <a:schemeClr val="bg1"/>
                </a:solidFill>
              </a:rPr>
              <a:t>月</a:t>
            </a:r>
            <a:endParaRPr lang="en-US" altLang="zh-CN" sz="1600" b="1" dirty="0">
              <a:solidFill>
                <a:schemeClr val="bg1"/>
              </a:solidFill>
            </a:endParaRPr>
          </a:p>
          <a:p>
            <a:pPr algn="ctr">
              <a:lnSpc>
                <a:spcPct val="150000"/>
              </a:lnSpc>
            </a:pPr>
            <a:r>
              <a:rPr lang="zh-CN" altLang="en-US" sz="1600" b="1" dirty="0">
                <a:solidFill>
                  <a:schemeClr val="bg1"/>
                </a:solidFill>
              </a:rPr>
              <a:t>真实电站发用电数据</a:t>
            </a:r>
          </a:p>
        </p:txBody>
      </p:sp>
      <p:sp>
        <p:nvSpPr>
          <p:cNvPr id="21" name="矩形 20">
            <a:extLst>
              <a:ext uri="{FF2B5EF4-FFF2-40B4-BE49-F238E27FC236}">
                <a16:creationId xmlns:a16="http://schemas.microsoft.com/office/drawing/2014/main" id="{4A786238-C0CE-F7F3-7967-B41DE10B25A8}"/>
              </a:ext>
            </a:extLst>
          </p:cNvPr>
          <p:cNvSpPr/>
          <p:nvPr/>
        </p:nvSpPr>
        <p:spPr>
          <a:xfrm>
            <a:off x="3683275" y="2292510"/>
            <a:ext cx="1464724" cy="657035"/>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b="1" dirty="0"/>
              <a:t>6</a:t>
            </a:r>
            <a:r>
              <a:rPr lang="zh-CN" altLang="en-US" sz="1600" b="1" dirty="0"/>
              <a:t>个月实际发电数据</a:t>
            </a:r>
            <a:r>
              <a:rPr lang="en-US" altLang="zh-CN" sz="1600" b="1" dirty="0"/>
              <a:t>A1</a:t>
            </a:r>
            <a:endParaRPr lang="zh-CN" altLang="en-US" sz="1600" b="1" dirty="0"/>
          </a:p>
        </p:txBody>
      </p:sp>
      <p:sp>
        <p:nvSpPr>
          <p:cNvPr id="22" name="矩形 21">
            <a:extLst>
              <a:ext uri="{FF2B5EF4-FFF2-40B4-BE49-F238E27FC236}">
                <a16:creationId xmlns:a16="http://schemas.microsoft.com/office/drawing/2014/main" id="{01E3AA80-0896-4346-8628-13FC7134AA1B}"/>
              </a:ext>
            </a:extLst>
          </p:cNvPr>
          <p:cNvSpPr/>
          <p:nvPr/>
        </p:nvSpPr>
        <p:spPr>
          <a:xfrm>
            <a:off x="9659539" y="2598513"/>
            <a:ext cx="1576358" cy="692091"/>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b="1" dirty="0"/>
              <a:t>6</a:t>
            </a:r>
            <a:r>
              <a:rPr lang="zh-CN" altLang="en-US" sz="1600" b="1" dirty="0"/>
              <a:t>个月建议前用电费用</a:t>
            </a:r>
          </a:p>
        </p:txBody>
      </p:sp>
      <p:sp>
        <p:nvSpPr>
          <p:cNvPr id="24" name="矩形 23">
            <a:extLst>
              <a:ext uri="{FF2B5EF4-FFF2-40B4-BE49-F238E27FC236}">
                <a16:creationId xmlns:a16="http://schemas.microsoft.com/office/drawing/2014/main" id="{28F55DDA-44BB-4C3B-CA66-6FF295EFCF68}"/>
              </a:ext>
            </a:extLst>
          </p:cNvPr>
          <p:cNvSpPr/>
          <p:nvPr/>
        </p:nvSpPr>
        <p:spPr>
          <a:xfrm>
            <a:off x="719736" y="4188448"/>
            <a:ext cx="1464724" cy="657035"/>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b="1" dirty="0"/>
              <a:t>6</a:t>
            </a:r>
            <a:r>
              <a:rPr lang="zh-CN" altLang="en-US" sz="1600" b="1" dirty="0"/>
              <a:t>个月预测发、用电数据</a:t>
            </a:r>
          </a:p>
        </p:txBody>
      </p:sp>
      <p:sp>
        <p:nvSpPr>
          <p:cNvPr id="25" name="矩形 24">
            <a:extLst>
              <a:ext uri="{FF2B5EF4-FFF2-40B4-BE49-F238E27FC236}">
                <a16:creationId xmlns:a16="http://schemas.microsoft.com/office/drawing/2014/main" id="{8E1C6F86-56EF-A303-FF9D-ED34CEAB5F7D}"/>
              </a:ext>
            </a:extLst>
          </p:cNvPr>
          <p:cNvSpPr/>
          <p:nvPr/>
        </p:nvSpPr>
        <p:spPr>
          <a:xfrm>
            <a:off x="3235000" y="4328012"/>
            <a:ext cx="1134646" cy="3779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b="1" dirty="0"/>
              <a:t>6</a:t>
            </a:r>
            <a:r>
              <a:rPr lang="zh-CN" altLang="en-US" sz="1600" b="1" dirty="0"/>
              <a:t>个月建议</a:t>
            </a:r>
          </a:p>
        </p:txBody>
      </p:sp>
      <p:sp>
        <p:nvSpPr>
          <p:cNvPr id="26" name="矩形 25">
            <a:extLst>
              <a:ext uri="{FF2B5EF4-FFF2-40B4-BE49-F238E27FC236}">
                <a16:creationId xmlns:a16="http://schemas.microsoft.com/office/drawing/2014/main" id="{F264DD27-4CE8-C17A-9298-D073904E2B2E}"/>
              </a:ext>
            </a:extLst>
          </p:cNvPr>
          <p:cNvSpPr/>
          <p:nvPr/>
        </p:nvSpPr>
        <p:spPr>
          <a:xfrm>
            <a:off x="9659550" y="5030455"/>
            <a:ext cx="1576347" cy="638057"/>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b="1" dirty="0"/>
              <a:t>6</a:t>
            </a:r>
            <a:r>
              <a:rPr lang="zh-CN" altLang="en-US" sz="1600" b="1" dirty="0"/>
              <a:t>个月建议后用电费用</a:t>
            </a:r>
          </a:p>
        </p:txBody>
      </p:sp>
      <p:sp>
        <p:nvSpPr>
          <p:cNvPr id="31" name="矩形 30"/>
          <p:cNvSpPr/>
          <p:nvPr/>
        </p:nvSpPr>
        <p:spPr>
          <a:xfrm>
            <a:off x="2197017" y="4147634"/>
            <a:ext cx="971496" cy="738664"/>
          </a:xfrm>
          <a:prstGeom prst="rect">
            <a:avLst/>
          </a:prstGeom>
        </p:spPr>
        <p:txBody>
          <a:bodyPr wrap="square">
            <a:spAutoFit/>
          </a:bodyPr>
          <a:lstStyle/>
          <a:p>
            <a:pPr algn="ctr"/>
            <a:r>
              <a:rPr lang="zh-CN" altLang="en-US" sz="1400" b="1" dirty="0">
                <a:solidFill>
                  <a:schemeClr val="bg2"/>
                </a:solidFill>
              </a:rPr>
              <a:t>智能建议</a:t>
            </a:r>
            <a:endParaRPr lang="en-US" altLang="zh-CN" sz="1400" b="1" dirty="0">
              <a:solidFill>
                <a:schemeClr val="bg2"/>
              </a:solidFill>
            </a:endParaRPr>
          </a:p>
          <a:p>
            <a:pPr algn="ctr"/>
            <a:endParaRPr lang="en-US" altLang="zh-CN" sz="1400" b="1" dirty="0">
              <a:solidFill>
                <a:schemeClr val="bg2"/>
              </a:solidFill>
            </a:endParaRPr>
          </a:p>
          <a:p>
            <a:pPr algn="ctr"/>
            <a:r>
              <a:rPr lang="zh-CN" altLang="en-US" sz="1400" b="1" dirty="0">
                <a:solidFill>
                  <a:schemeClr val="bg2"/>
                </a:solidFill>
              </a:rPr>
              <a:t>算法</a:t>
            </a:r>
            <a:endParaRPr lang="en-US" altLang="zh-CN" sz="1400" b="1" dirty="0">
              <a:solidFill>
                <a:schemeClr val="bg2"/>
              </a:solidFill>
            </a:endParaRPr>
          </a:p>
        </p:txBody>
      </p:sp>
      <p:sp>
        <p:nvSpPr>
          <p:cNvPr id="34" name="矩形 33"/>
          <p:cNvSpPr/>
          <p:nvPr/>
        </p:nvSpPr>
        <p:spPr>
          <a:xfrm>
            <a:off x="9332677" y="2421456"/>
            <a:ext cx="2150376" cy="3476625"/>
          </a:xfrm>
          <a:prstGeom prst="rect">
            <a:avLst/>
          </a:prstGeom>
          <a:noFill/>
          <a:ln w="285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0001343" y="3535471"/>
            <a:ext cx="813043" cy="646331"/>
          </a:xfrm>
          <a:prstGeom prst="rect">
            <a:avLst/>
          </a:prstGeom>
          <a:noFill/>
        </p:spPr>
        <p:txBody>
          <a:bodyPr wrap="none" lIns="91440" tIns="45720" rIns="91440" bIns="45720">
            <a:spAutoFit/>
          </a:bodyPr>
          <a:lstStyle/>
          <a:p>
            <a:pPr algn="ctr"/>
            <a:r>
              <a:rPr lang="en-US" altLang="zh-CN" sz="3600" b="1" cap="none" spc="50" dirty="0">
                <a:ln w="0"/>
                <a:solidFill>
                  <a:schemeClr val="accent3"/>
                </a:solidFill>
                <a:effectLst>
                  <a:innerShdw blurRad="63500" dist="50800" dir="13500000">
                    <a:srgbClr val="000000">
                      <a:alpha val="50000"/>
                    </a:srgbClr>
                  </a:innerShdw>
                </a:effectLst>
              </a:rPr>
              <a:t>VS</a:t>
            </a:r>
            <a:endParaRPr lang="zh-CN" altLang="en-US" sz="3600" b="1" cap="none" spc="50" dirty="0">
              <a:ln w="0"/>
              <a:solidFill>
                <a:schemeClr val="accent3"/>
              </a:solidFill>
              <a:effectLst>
                <a:innerShdw blurRad="63500" dist="50800" dir="13500000">
                  <a:srgbClr val="000000">
                    <a:alpha val="50000"/>
                  </a:srgbClr>
                </a:innerShdw>
              </a:effectLst>
            </a:endParaRPr>
          </a:p>
        </p:txBody>
      </p:sp>
      <p:sp>
        <p:nvSpPr>
          <p:cNvPr id="27" name="文本框 26">
            <a:extLst>
              <a:ext uri="{FF2B5EF4-FFF2-40B4-BE49-F238E27FC236}">
                <a16:creationId xmlns:a16="http://schemas.microsoft.com/office/drawing/2014/main" id="{EF51E8C3-708C-120E-53D6-E94DBA2B953D}"/>
              </a:ext>
            </a:extLst>
          </p:cNvPr>
          <p:cNvSpPr txBox="1"/>
          <p:nvPr/>
        </p:nvSpPr>
        <p:spPr>
          <a:xfrm>
            <a:off x="6015082" y="2564352"/>
            <a:ext cx="2387890" cy="276999"/>
          </a:xfrm>
          <a:prstGeom prst="rect">
            <a:avLst/>
          </a:prstGeom>
          <a:noFill/>
        </p:spPr>
        <p:txBody>
          <a:bodyPr wrap="square" rtlCol="0">
            <a:spAutoFit/>
          </a:bodyPr>
          <a:lstStyle/>
          <a:p>
            <a:pPr algn="ctr"/>
            <a:r>
              <a:rPr lang="zh-CN" altLang="en-US" sz="1200" dirty="0">
                <a:solidFill>
                  <a:schemeClr val="bg2"/>
                </a:solidFill>
              </a:rPr>
              <a:t>结合</a:t>
            </a:r>
            <a:r>
              <a:rPr lang="zh-CN" altLang="en-US" sz="1200" b="1" dirty="0">
                <a:solidFill>
                  <a:schemeClr val="bg2"/>
                </a:solidFill>
              </a:rPr>
              <a:t>用电费用计算公式</a:t>
            </a:r>
            <a:endParaRPr lang="en-US" altLang="zh-CN" sz="1200" b="1" dirty="0">
              <a:solidFill>
                <a:schemeClr val="bg2"/>
              </a:solidFill>
            </a:endParaRPr>
          </a:p>
        </p:txBody>
      </p:sp>
      <p:sp>
        <p:nvSpPr>
          <p:cNvPr id="33" name="矩形 32">
            <a:extLst>
              <a:ext uri="{FF2B5EF4-FFF2-40B4-BE49-F238E27FC236}">
                <a16:creationId xmlns:a16="http://schemas.microsoft.com/office/drawing/2014/main" id="{8E1C6F86-56EF-A303-FF9D-ED34CEAB5F7D}"/>
              </a:ext>
            </a:extLst>
          </p:cNvPr>
          <p:cNvSpPr/>
          <p:nvPr/>
        </p:nvSpPr>
        <p:spPr>
          <a:xfrm>
            <a:off x="5147480" y="5580682"/>
            <a:ext cx="1464723" cy="742585"/>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b="1" dirty="0"/>
              <a:t>6</a:t>
            </a:r>
            <a:r>
              <a:rPr lang="zh-CN" altLang="en-US" sz="1600" b="1" dirty="0"/>
              <a:t>个月</a:t>
            </a:r>
            <a:endParaRPr lang="en-US" altLang="zh-CN" sz="1600" b="1" dirty="0"/>
          </a:p>
          <a:p>
            <a:pPr algn="ctr"/>
            <a:r>
              <a:rPr lang="zh-CN" altLang="en-US" sz="1600" b="1" dirty="0"/>
              <a:t>真实发电数据</a:t>
            </a:r>
            <a:r>
              <a:rPr lang="en-US" altLang="zh-CN" sz="1600" b="1" dirty="0"/>
              <a:t>B1=A1</a:t>
            </a:r>
            <a:endParaRPr lang="zh-CN" altLang="en-US" sz="1600" b="1" dirty="0"/>
          </a:p>
        </p:txBody>
      </p:sp>
      <p:cxnSp>
        <p:nvCxnSpPr>
          <p:cNvPr id="35" name="直接箭头连接符 34">
            <a:extLst>
              <a:ext uri="{FF2B5EF4-FFF2-40B4-BE49-F238E27FC236}">
                <a16:creationId xmlns:a16="http://schemas.microsoft.com/office/drawing/2014/main" id="{149104B9-9999-F7D1-5517-6219F69A221F}"/>
              </a:ext>
            </a:extLst>
          </p:cNvPr>
          <p:cNvCxnSpPr>
            <a:cxnSpLocks/>
          </p:cNvCxnSpPr>
          <p:nvPr/>
        </p:nvCxnSpPr>
        <p:spPr>
          <a:xfrm>
            <a:off x="7476565" y="5356668"/>
            <a:ext cx="21419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a16="http://schemas.microsoft.com/office/drawing/2014/main" id="{4A786238-C0CE-F7F3-7967-B41DE10B25A8}"/>
              </a:ext>
            </a:extLst>
          </p:cNvPr>
          <p:cNvSpPr/>
          <p:nvPr/>
        </p:nvSpPr>
        <p:spPr>
          <a:xfrm>
            <a:off x="3682756" y="3070483"/>
            <a:ext cx="1464724" cy="657035"/>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b="1" dirty="0"/>
              <a:t>6</a:t>
            </a:r>
            <a:r>
              <a:rPr lang="zh-CN" altLang="en-US" sz="1600" b="1" dirty="0"/>
              <a:t>个月实际用电数据</a:t>
            </a:r>
            <a:r>
              <a:rPr lang="en-US" altLang="zh-CN" sz="1600" b="1" dirty="0"/>
              <a:t>A2</a:t>
            </a:r>
            <a:endParaRPr lang="zh-CN" altLang="en-US" sz="1600" b="1" dirty="0"/>
          </a:p>
        </p:txBody>
      </p:sp>
      <p:sp>
        <p:nvSpPr>
          <p:cNvPr id="42" name="矩形 41">
            <a:extLst>
              <a:ext uri="{FF2B5EF4-FFF2-40B4-BE49-F238E27FC236}">
                <a16:creationId xmlns:a16="http://schemas.microsoft.com/office/drawing/2014/main" id="{4A786238-C0CE-F7F3-7967-B41DE10B25A8}"/>
              </a:ext>
            </a:extLst>
          </p:cNvPr>
          <p:cNvSpPr/>
          <p:nvPr/>
        </p:nvSpPr>
        <p:spPr>
          <a:xfrm>
            <a:off x="2948415" y="5294940"/>
            <a:ext cx="1464724" cy="657035"/>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b="1" dirty="0"/>
              <a:t>6</a:t>
            </a:r>
            <a:r>
              <a:rPr lang="zh-CN" altLang="en-US" sz="1600" b="1" dirty="0"/>
              <a:t>个月实际用电数据</a:t>
            </a:r>
            <a:r>
              <a:rPr lang="en-US" altLang="zh-CN" sz="1600" b="1" dirty="0"/>
              <a:t>A2</a:t>
            </a:r>
            <a:endParaRPr lang="zh-CN" altLang="en-US" sz="1600" b="1" dirty="0"/>
          </a:p>
        </p:txBody>
      </p:sp>
      <p:cxnSp>
        <p:nvCxnSpPr>
          <p:cNvPr id="44" name="直接箭头连接符 43">
            <a:extLst>
              <a:ext uri="{FF2B5EF4-FFF2-40B4-BE49-F238E27FC236}">
                <a16:creationId xmlns:a16="http://schemas.microsoft.com/office/drawing/2014/main" id="{688DFC97-6658-7596-408C-5527CD672A2E}"/>
              </a:ext>
            </a:extLst>
          </p:cNvPr>
          <p:cNvCxnSpPr>
            <a:cxnSpLocks/>
          </p:cNvCxnSpPr>
          <p:nvPr/>
        </p:nvCxnSpPr>
        <p:spPr>
          <a:xfrm>
            <a:off x="4948518" y="5042263"/>
            <a:ext cx="37124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矩形 46">
            <a:extLst>
              <a:ext uri="{FF2B5EF4-FFF2-40B4-BE49-F238E27FC236}">
                <a16:creationId xmlns:a16="http://schemas.microsoft.com/office/drawing/2014/main" id="{8E1C6F86-56EF-A303-FF9D-ED34CEAB5F7D}"/>
              </a:ext>
            </a:extLst>
          </p:cNvPr>
          <p:cNvSpPr/>
          <p:nvPr/>
        </p:nvSpPr>
        <p:spPr>
          <a:xfrm>
            <a:off x="5319762" y="4478621"/>
            <a:ext cx="1292441" cy="850824"/>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b="1" dirty="0"/>
              <a:t>6</a:t>
            </a:r>
            <a:r>
              <a:rPr lang="zh-CN" altLang="en-US" sz="1600" b="1" dirty="0"/>
              <a:t>个月</a:t>
            </a:r>
            <a:endParaRPr lang="en-US" altLang="zh-CN" sz="1600" b="1" dirty="0"/>
          </a:p>
          <a:p>
            <a:pPr algn="ctr"/>
            <a:r>
              <a:rPr lang="zh-CN" altLang="en-US" sz="1600" b="1" dirty="0"/>
              <a:t>建议后用电数据</a:t>
            </a:r>
            <a:r>
              <a:rPr lang="en-US" altLang="zh-CN" sz="1600" b="1" dirty="0"/>
              <a:t>B2</a:t>
            </a:r>
            <a:endParaRPr lang="zh-CN" altLang="en-US" sz="1600" b="1" dirty="0"/>
          </a:p>
        </p:txBody>
      </p:sp>
      <p:sp>
        <p:nvSpPr>
          <p:cNvPr id="50" name="右大括号 49"/>
          <p:cNvSpPr/>
          <p:nvPr/>
        </p:nvSpPr>
        <p:spPr>
          <a:xfrm>
            <a:off x="5147480" y="2421457"/>
            <a:ext cx="487626" cy="111401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2" name="右大括号 51"/>
          <p:cNvSpPr/>
          <p:nvPr/>
        </p:nvSpPr>
        <p:spPr>
          <a:xfrm>
            <a:off x="4396814" y="4478621"/>
            <a:ext cx="461386" cy="114482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4" name="右大括号 53"/>
          <p:cNvSpPr/>
          <p:nvPr/>
        </p:nvSpPr>
        <p:spPr>
          <a:xfrm>
            <a:off x="6613341" y="4815256"/>
            <a:ext cx="682182" cy="10828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62956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4AC07-2DE4-444D-44DB-DF1668C67A0A}"/>
            </a:ext>
          </a:extLst>
        </p:cNvPr>
        <p:cNvGrpSpPr/>
        <p:nvPr/>
      </p:nvGrpSpPr>
      <p:grpSpPr>
        <a:xfrm>
          <a:off x="0" y="0"/>
          <a:ext cx="0" cy="0"/>
          <a:chOff x="0" y="0"/>
          <a:chExt cx="0" cy="0"/>
        </a:xfrm>
      </p:grpSpPr>
      <p:sp>
        <p:nvSpPr>
          <p:cNvPr id="10" name="矩形 9">
            <a:extLst>
              <a:ext uri="{FF2B5EF4-FFF2-40B4-BE49-F238E27FC236}">
                <a16:creationId xmlns:a16="http://schemas.microsoft.com/office/drawing/2014/main" id="{1040A638-4E38-BB31-4E25-5D9DAB5E318E}"/>
              </a:ext>
            </a:extLst>
          </p:cNvPr>
          <p:cNvSpPr/>
          <p:nvPr/>
        </p:nvSpPr>
        <p:spPr>
          <a:xfrm>
            <a:off x="406386" y="1350834"/>
            <a:ext cx="4149991" cy="33202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040A638-4E38-BB31-4E25-5D9DAB5E318E}"/>
              </a:ext>
            </a:extLst>
          </p:cNvPr>
          <p:cNvSpPr/>
          <p:nvPr/>
        </p:nvSpPr>
        <p:spPr>
          <a:xfrm>
            <a:off x="4964680" y="1350834"/>
            <a:ext cx="6835752" cy="27639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0089F5CA-90DC-3941-10DA-F7801DB5EF89}"/>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sym typeface="Arial" panose="020B0604020202020204" pitchFamily="34" charset="0"/>
              </a:rPr>
              <a:t>11</a:t>
            </a:fld>
            <a:endParaRPr lang="zh-CN" altLang="en-US" dirty="0">
              <a:sym typeface="Arial" panose="020B0604020202020204" pitchFamily="34" charset="0"/>
            </a:endParaRPr>
          </a:p>
        </p:txBody>
      </p:sp>
      <p:sp>
        <p:nvSpPr>
          <p:cNvPr id="8" name="文本框 7">
            <a:extLst>
              <a:ext uri="{FF2B5EF4-FFF2-40B4-BE49-F238E27FC236}">
                <a16:creationId xmlns:a16="http://schemas.microsoft.com/office/drawing/2014/main" id="{DBFA2F00-AD4F-5FE8-01FE-330A158D86BF}"/>
              </a:ext>
            </a:extLst>
          </p:cNvPr>
          <p:cNvSpPr txBox="1"/>
          <p:nvPr/>
        </p:nvSpPr>
        <p:spPr>
          <a:xfrm>
            <a:off x="332867" y="4799907"/>
            <a:ext cx="4532345" cy="1346522"/>
          </a:xfrm>
          <a:prstGeom prst="rect">
            <a:avLst/>
          </a:prstGeom>
          <a:noFill/>
        </p:spPr>
        <p:txBody>
          <a:bodyPr wrap="square" rtlCol="0">
            <a:spAutoFit/>
          </a:bodyPr>
          <a:lstStyle/>
          <a:p>
            <a:pPr>
              <a:lnSpc>
                <a:spcPct val="150000"/>
              </a:lnSpc>
            </a:pPr>
            <a:r>
              <a:rPr lang="zh-CN" altLang="en-US" sz="1400" b="1" dirty="0"/>
              <a:t>按“最大自发自用”逻辑，计算电网功率、储能</a:t>
            </a:r>
            <a:r>
              <a:rPr lang="en-US" altLang="zh-CN" sz="1400" b="1" dirty="0"/>
              <a:t>SOC</a:t>
            </a:r>
            <a:r>
              <a:rPr lang="zh-CN" altLang="en-US" sz="1400" b="1" dirty="0"/>
              <a:t>：</a:t>
            </a:r>
            <a:r>
              <a:rPr lang="zh-CN" altLang="en-US" sz="1400" dirty="0"/>
              <a:t>光伏发电功率优先供给负载，若有余量则给储能充电，还有剩余则上网。光伏不足供给负载则储能放电，储能不够则从电网取</a:t>
            </a: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DAE1AAA8-B9C7-AE9F-E540-0A29999AC4C0}"/>
                  </a:ext>
                </a:extLst>
              </p:cNvPr>
              <p:cNvSpPr txBox="1"/>
              <p:nvPr/>
            </p:nvSpPr>
            <p:spPr>
              <a:xfrm>
                <a:off x="5074934" y="776095"/>
                <a:ext cx="6824966" cy="4523033"/>
              </a:xfrm>
              <a:prstGeom prst="rect">
                <a:avLst/>
              </a:prstGeom>
              <a:noFill/>
            </p:spPr>
            <p:txBody>
              <a:bodyPr wrap="square">
                <a:spAutoFit/>
              </a:bodyPr>
              <a:lstStyle/>
              <a:p>
                <a:pPr>
                  <a:lnSpc>
                    <a:spcPct val="150000"/>
                  </a:lnSpc>
                </a:pPr>
                <a:endParaRPr lang="en-US" altLang="zh-CN" i="1" dirty="0">
                  <a:latin typeface="Cambria Math" panose="02040503050406030204" pitchFamily="18" charset="0"/>
                </a:endParaRPr>
              </a:p>
              <a:p>
                <a:pPr>
                  <a:lnSpc>
                    <a:spcPct val="150000"/>
                  </a:lnSpc>
                </a:pPr>
                <a:endParaRPr lang="en-US" altLang="zh-CN" dirty="0"/>
              </a:p>
              <a:p>
                <a:r>
                  <a:rPr lang="zh-CN" altLang="en-US" b="1" dirty="0">
                    <a:solidFill>
                      <a:schemeClr val="tx1"/>
                    </a:solidFill>
                  </a:rPr>
                  <a:t>①</a:t>
                </a:r>
                <a14:m>
                  <m:oMath xmlns:m="http://schemas.openxmlformats.org/officeDocument/2006/math">
                    <m:r>
                      <a:rPr lang="zh-CN" altLang="en-US" b="1" i="1" dirty="0" smtClean="0">
                        <a:solidFill>
                          <a:schemeClr val="tx1"/>
                        </a:solidFill>
                        <a:latin typeface="Cambria Math" panose="02040503050406030204" pitchFamily="18" charset="0"/>
                      </a:rPr>
                      <m:t>放电</m:t>
                    </m:r>
                    <m:r>
                      <a:rPr lang="zh-CN" altLang="en-US" b="1" i="1" dirty="0">
                        <a:solidFill>
                          <a:schemeClr val="tx1"/>
                        </a:solidFill>
                        <a:latin typeface="Cambria Math" panose="02040503050406030204" pitchFamily="18" charset="0"/>
                      </a:rPr>
                      <m:t>场景</m:t>
                    </m:r>
                    <m:r>
                      <a:rPr lang="zh-CN" altLang="en-US" b="1" i="1" dirty="0" smtClean="0">
                        <a:solidFill>
                          <a:schemeClr val="tx1"/>
                        </a:solidFill>
                        <a:latin typeface="Cambria Math" panose="02040503050406030204" pitchFamily="18" charset="0"/>
                      </a:rPr>
                      <m:t>：</m:t>
                    </m:r>
                    <m:sSubSup>
                      <m:sSubSupPr>
                        <m:ctrlPr>
                          <a:rPr lang="en-US" altLang="zh-CN" b="1" i="1">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𝑷</m:t>
                        </m:r>
                      </m:e>
                      <m:sub>
                        <m:r>
                          <m:rPr>
                            <m:sty m:val="p"/>
                          </m:rPr>
                          <a:rPr lang="en-US" altLang="zh-CN" b="1" i="1">
                            <a:solidFill>
                              <a:schemeClr val="tx1"/>
                            </a:solidFill>
                            <a:latin typeface="Cambria Math" panose="02040503050406030204" pitchFamily="18" charset="0"/>
                          </a:rPr>
                          <m:t>J</m:t>
                        </m:r>
                      </m:sub>
                      <m:sup>
                        <m:r>
                          <a:rPr lang="en-US" altLang="zh-CN" b="1" i="1">
                            <a:solidFill>
                              <a:schemeClr val="tx1"/>
                            </a:solidFill>
                            <a:latin typeface="Cambria Math" panose="02040503050406030204" pitchFamily="18" charset="0"/>
                          </a:rPr>
                          <m:t>𝒕</m:t>
                        </m:r>
                      </m:sup>
                    </m:sSubSup>
                    <m:r>
                      <a:rPr lang="en-US" altLang="zh-CN" b="1" i="1">
                        <a:solidFill>
                          <a:schemeClr val="tx1"/>
                        </a:solidFill>
                        <a:latin typeface="Cambria Math" panose="02040503050406030204" pitchFamily="18" charset="0"/>
                      </a:rPr>
                      <m:t>=</m:t>
                    </m:r>
                    <m:sSubSup>
                      <m:sSubSupPr>
                        <m:ctrlPr>
                          <a:rPr lang="en-US" altLang="zh-CN" b="1" i="1">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𝑷</m:t>
                        </m:r>
                      </m:e>
                      <m:sub>
                        <m:r>
                          <a:rPr lang="en-US" altLang="zh-CN" b="1" i="1">
                            <a:solidFill>
                              <a:schemeClr val="tx1"/>
                            </a:solidFill>
                            <a:latin typeface="Cambria Math" panose="02040503050406030204" pitchFamily="18" charset="0"/>
                          </a:rPr>
                          <m:t>𝑳</m:t>
                        </m:r>
                      </m:sub>
                      <m:sup>
                        <m:r>
                          <a:rPr lang="en-US" altLang="zh-CN" b="1" i="1">
                            <a:solidFill>
                              <a:schemeClr val="tx1"/>
                            </a:solidFill>
                            <a:latin typeface="Cambria Math" panose="02040503050406030204" pitchFamily="18" charset="0"/>
                          </a:rPr>
                          <m:t>𝒕</m:t>
                        </m:r>
                      </m:sup>
                    </m:sSubSup>
                    <m:r>
                      <a:rPr lang="en-US" altLang="zh-CN" b="1" i="1">
                        <a:solidFill>
                          <a:schemeClr val="tx1"/>
                        </a:solidFill>
                        <a:latin typeface="Cambria Math" panose="02040503050406030204" pitchFamily="18" charset="0"/>
                      </a:rPr>
                      <m:t>−</m:t>
                    </m:r>
                    <m:sSubSup>
                      <m:sSubSupPr>
                        <m:ctrlPr>
                          <a:rPr lang="en-US" altLang="zh-CN" b="1" i="1">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𝑷</m:t>
                        </m:r>
                      </m:e>
                      <m:sub>
                        <m:r>
                          <a:rPr lang="en-US" altLang="zh-CN" b="1" i="1">
                            <a:solidFill>
                              <a:schemeClr val="tx1"/>
                            </a:solidFill>
                            <a:latin typeface="Cambria Math" panose="02040503050406030204" pitchFamily="18" charset="0"/>
                          </a:rPr>
                          <m:t>𝒑𝒗</m:t>
                        </m:r>
                      </m:sub>
                      <m:sup>
                        <m:r>
                          <a:rPr lang="en-US" altLang="zh-CN" b="1" i="1">
                            <a:solidFill>
                              <a:schemeClr val="tx1"/>
                            </a:solidFill>
                            <a:latin typeface="Cambria Math" panose="02040503050406030204" pitchFamily="18" charset="0"/>
                          </a:rPr>
                          <m:t>𝒕</m:t>
                        </m:r>
                      </m:sup>
                    </m:sSubSup>
                    <m:r>
                      <a:rPr lang="en-US" altLang="zh-CN" b="0" i="0" smtClean="0">
                        <a:solidFill>
                          <a:schemeClr val="tx1"/>
                        </a:solidFill>
                        <a:latin typeface="Cambria Math" panose="02040503050406030204" pitchFamily="18" charset="0"/>
                      </a:rPr>
                      <m:t>&gt;0</m:t>
                    </m:r>
                  </m:oMath>
                </a14:m>
                <a:endParaRPr lang="en-US" altLang="zh-CN" dirty="0">
                  <a:solidFill>
                    <a:schemeClr val="tx1"/>
                  </a:solidFill>
                </a:endParaRPr>
              </a:p>
              <a:p>
                <a:pPr/>
                <a14:m>
                  <m:oMathPara xmlns:m="http://schemas.openxmlformats.org/officeDocument/2006/math">
                    <m:oMathParaPr>
                      <m:jc m:val="centerGroup"/>
                    </m:oMathParaPr>
                    <m:oMath xmlns:m="http://schemas.openxmlformats.org/officeDocument/2006/math">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𝒕</m:t>
                          </m:r>
                        </m:sup>
                      </m:sSubSup>
                      <m:r>
                        <a:rPr lang="en-US" altLang="zh-CN" b="1" i="1">
                          <a:latin typeface="Cambria Math" panose="02040503050406030204" pitchFamily="18" charset="0"/>
                        </a:rPr>
                        <m:t>=</m:t>
                      </m:r>
                      <m:d>
                        <m:dPr>
                          <m:begChr m:val="{"/>
                          <m:endChr m:val=""/>
                          <m:ctrlPr>
                            <a:rPr lang="en-US" altLang="zh-CN" b="1" i="1">
                              <a:latin typeface="Cambria Math" panose="02040503050406030204" pitchFamily="18" charset="0"/>
                            </a:rPr>
                          </m:ctrlPr>
                        </m:dPr>
                        <m:e>
                          <m:eqArr>
                            <m:eqArrPr>
                              <m:ctrlPr>
                                <a:rPr lang="en-US" altLang="zh-CN" b="1" i="1">
                                  <a:latin typeface="Cambria Math" panose="02040503050406030204" pitchFamily="18" charset="0"/>
                                </a:rPr>
                              </m:ctrlPr>
                            </m:eqArr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𝑱</m:t>
                                  </m:r>
                                </m:sub>
                                <m:sup>
                                  <m:r>
                                    <a:rPr lang="en-US" altLang="zh-CN" b="1" i="1">
                                      <a:latin typeface="Cambria Math" panose="02040503050406030204" pitchFamily="18" charset="0"/>
                                    </a:rPr>
                                    <m:t>𝒕</m:t>
                                  </m:r>
                                </m:sup>
                              </m:sSubSup>
                              <m:r>
                                <a:rPr lang="en-US" altLang="zh-CN" b="1" i="1" smtClean="0">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𝑱</m:t>
                                  </m:r>
                                </m:sub>
                                <m:sup>
                                  <m:r>
                                    <a:rPr lang="en-US" altLang="zh-CN" b="1" i="1">
                                      <a:latin typeface="Cambria Math" panose="02040503050406030204" pitchFamily="18" charset="0"/>
                                    </a:rPr>
                                    <m:t>𝒕</m:t>
                                  </m:r>
                                </m:sup>
                              </m:sSubSup>
                              <m:r>
                                <a:rPr lang="en-US" altLang="zh-CN" b="1" i="1" smtClean="0">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e>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r>
                                <a:rPr lang="en-US" altLang="zh-CN" b="1" i="1" smtClean="0">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𝑱</m:t>
                                  </m:r>
                                </m:sub>
                                <m:sup>
                                  <m:r>
                                    <a:rPr lang="en-US" altLang="zh-CN" b="1" i="1">
                                      <a:latin typeface="Cambria Math" panose="02040503050406030204" pitchFamily="18" charset="0"/>
                                    </a:rPr>
                                    <m:t>𝒕</m:t>
                                  </m:r>
                                </m:sup>
                              </m:sSubSup>
                              <m:r>
                                <a:rPr lang="en-US" altLang="zh-CN" b="1" i="1" smtClean="0">
                                  <a:latin typeface="Cambria Math" panose="02040503050406030204" pitchFamily="18" charset="0"/>
                                </a:rPr>
                                <m:t>&gt;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e>
                          </m:eqArr>
                        </m:e>
                      </m:d>
                    </m:oMath>
                  </m:oMathPara>
                </a14:m>
                <a:endParaRPr lang="en-US" altLang="zh-CN" b="1" i="1" dirty="0">
                  <a:latin typeface="Cambria Math" panose="02040503050406030204" pitchFamily="18" charset="0"/>
                </a:endParaRPr>
              </a:p>
              <a:p>
                <a:r>
                  <a:rPr lang="zh-CN" altLang="en-US" b="1" dirty="0"/>
                  <a:t>②</a:t>
                </a:r>
                <a14:m>
                  <m:oMath xmlns:m="http://schemas.openxmlformats.org/officeDocument/2006/math">
                    <m:r>
                      <a:rPr lang="zh-CN" altLang="en-US" b="1" i="1" dirty="0">
                        <a:latin typeface="Cambria Math" panose="02040503050406030204" pitchFamily="18" charset="0"/>
                      </a:rPr>
                      <m:t>充电场景：</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m:rPr>
                            <m:sty m:val="p"/>
                          </m:rPr>
                          <a:rPr lang="en-US" altLang="zh-CN" b="1" i="1">
                            <a:latin typeface="Cambria Math" panose="02040503050406030204" pitchFamily="18" charset="0"/>
                          </a:rPr>
                          <m:t>J</m:t>
                        </m:r>
                      </m:sub>
                      <m:sup>
                        <m:r>
                          <a:rPr lang="en-US" altLang="zh-CN" b="1" i="1">
                            <a:latin typeface="Cambria Math" panose="02040503050406030204" pitchFamily="18" charset="0"/>
                          </a:rPr>
                          <m:t>𝒕</m:t>
                        </m:r>
                      </m:sup>
                    </m:sSubSup>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𝑳</m:t>
                        </m:r>
                      </m:sub>
                      <m:sup>
                        <m:r>
                          <a:rPr lang="en-US" altLang="zh-CN" b="1" i="1">
                            <a:latin typeface="Cambria Math" panose="02040503050406030204" pitchFamily="18" charset="0"/>
                          </a:rPr>
                          <m:t>𝒕</m:t>
                        </m:r>
                      </m:sup>
                    </m:sSubSup>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𝒑𝒗</m:t>
                        </m:r>
                      </m:sub>
                      <m:sup>
                        <m:r>
                          <a:rPr lang="en-US" altLang="zh-CN" b="1" i="1">
                            <a:latin typeface="Cambria Math" panose="02040503050406030204" pitchFamily="18" charset="0"/>
                          </a:rPr>
                          <m:t>𝒕</m:t>
                        </m:r>
                      </m:sup>
                    </m:sSubSup>
                    <m:r>
                      <a:rPr lang="en-US" altLang="zh-CN" b="1" i="1" smtClean="0">
                        <a:latin typeface="Cambria Math" panose="02040503050406030204" pitchFamily="18" charset="0"/>
                      </a:rPr>
                      <m:t>&lt;</m:t>
                    </m:r>
                    <m:r>
                      <a:rPr lang="en-US" altLang="zh-CN">
                        <a:latin typeface="Cambria Math" panose="02040503050406030204" pitchFamily="18" charset="0"/>
                      </a:rPr>
                      <m:t>0</m:t>
                    </m:r>
                  </m:oMath>
                </a14:m>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𝒕</m:t>
                          </m:r>
                        </m:sup>
                      </m:sSubSup>
                      <m:r>
                        <a:rPr lang="en-US" altLang="zh-CN" b="1" i="1">
                          <a:latin typeface="Cambria Math" panose="02040503050406030204" pitchFamily="18" charset="0"/>
                        </a:rPr>
                        <m:t>=</m:t>
                      </m:r>
                      <m:d>
                        <m:dPr>
                          <m:begChr m:val="{"/>
                          <m:endChr m:val=""/>
                          <m:ctrlPr>
                            <a:rPr lang="en-US" altLang="zh-CN" b="1" i="1">
                              <a:latin typeface="Cambria Math" panose="02040503050406030204" pitchFamily="18" charset="0"/>
                            </a:rPr>
                          </m:ctrlPr>
                        </m:dPr>
                        <m:e>
                          <m:eqArr>
                            <m:eqArrPr>
                              <m:ctrlPr>
                                <a:rPr lang="en-US" altLang="zh-CN" b="1" i="1">
                                  <a:latin typeface="Cambria Math" panose="02040503050406030204" pitchFamily="18" charset="0"/>
                                </a:rPr>
                              </m:ctrlPr>
                            </m:eqArr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𝑱</m:t>
                                  </m:r>
                                </m:sub>
                                <m:sup>
                                  <m:r>
                                    <a:rPr lang="en-US" altLang="zh-CN" b="1" i="1">
                                      <a:latin typeface="Cambria Math" panose="02040503050406030204" pitchFamily="18" charset="0"/>
                                    </a:rPr>
                                    <m:t>𝒕</m:t>
                                  </m:r>
                                </m:sup>
                              </m:sSubSup>
                              <m:r>
                                <a:rPr lang="en-US" altLang="zh-CN" b="1" i="1" smtClean="0">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𝑱</m:t>
                                  </m:r>
                                </m:sub>
                                <m:sup>
                                  <m:r>
                                    <a:rPr lang="en-US" altLang="zh-CN" b="1" i="1">
                                      <a:latin typeface="Cambria Math" panose="02040503050406030204" pitchFamily="18" charset="0"/>
                                    </a:rPr>
                                    <m:t>𝒕</m:t>
                                  </m:r>
                                </m:sup>
                              </m:sSubSup>
                              <m:r>
                                <a:rPr lang="en-US" altLang="zh-CN" b="1" i="1" smtClean="0">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e>
                            <m:e>
                              <m:sSubSup>
                                <m:sSubSupPr>
                                  <m:ctrlPr>
                                    <a:rPr lang="en-US" altLang="zh-CN" b="1" i="1">
                                      <a:latin typeface="Cambria Math" panose="02040503050406030204" pitchFamily="18" charset="0"/>
                                    </a:rPr>
                                  </m:ctrlPr>
                                </m:sSubSupPr>
                                <m:e>
                                  <m:r>
                                    <a:rPr lang="en-US" altLang="zh-CN" b="1" i="1" smtClean="0">
                                      <a:latin typeface="Cambria Math" panose="02040503050406030204" pitchFamily="18" charset="0"/>
                                    </a:rPr>
                                    <m:t>−</m:t>
                                  </m:r>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r>
                                <a:rPr lang="en-US" altLang="zh-CN" b="1" i="1" smtClean="0">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𝑱</m:t>
                                  </m:r>
                                </m:sub>
                                <m:sup>
                                  <m:r>
                                    <a:rPr lang="en-US" altLang="zh-CN" b="1" i="1">
                                      <a:latin typeface="Cambria Math" panose="02040503050406030204" pitchFamily="18" charset="0"/>
                                    </a:rPr>
                                    <m:t>𝒕</m:t>
                                  </m:r>
                                </m:sup>
                              </m:sSubSup>
                              <m:r>
                                <a:rPr lang="en-US" altLang="zh-CN" b="1" i="1" smtClean="0">
                                  <a:latin typeface="Cambria Math" panose="02040503050406030204" pitchFamily="18" charset="0"/>
                                </a:rPr>
                                <m:t>&lt;−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e>
                          </m:eqArr>
                        </m:e>
                      </m:d>
                    </m:oMath>
                  </m:oMathPara>
                </a14:m>
                <a:endParaRPr lang="en-US" altLang="zh-CN" dirty="0"/>
              </a:p>
              <a:p>
                <a:endParaRPr lang="en-US" altLang="zh-CN" dirty="0"/>
              </a:p>
              <a:p>
                <a:endParaRPr lang="en-US" altLang="zh-CN" b="1" dirty="0">
                  <a:solidFill>
                    <a:schemeClr val="tx1"/>
                  </a:solidFill>
                </a:endParaRPr>
              </a:p>
              <a:p>
                <a:pPr marL="285750" indent="-285750">
                  <a:lnSpc>
                    <a:spcPct val="150000"/>
                  </a:lnSpc>
                  <a:buFont typeface="Arial" panose="020B0604020202020204" pitchFamily="34" charset="0"/>
                  <a:buChar char="•"/>
                </a:pPr>
                <a:endParaRPr lang="en-US" altLang="zh-CN" sz="1400" dirty="0"/>
              </a:p>
              <a:p>
                <a:pPr marL="285750" indent="-285750">
                  <a:lnSpc>
                    <a:spcPct val="150000"/>
                  </a:lnSpc>
                  <a:buFont typeface="Arial" panose="020B0604020202020204" pitchFamily="34" charset="0"/>
                  <a:buChar char="•"/>
                </a:pPr>
                <a:endParaRPr lang="en-US" altLang="zh-CN" sz="1400" dirty="0"/>
              </a:p>
            </p:txBody>
          </p:sp>
        </mc:Choice>
        <mc:Fallback xmlns="">
          <p:sp>
            <p:nvSpPr>
              <p:cNvPr id="34" name="文本框 33">
                <a:extLst>
                  <a:ext uri="{FF2B5EF4-FFF2-40B4-BE49-F238E27FC236}">
                    <a16:creationId xmlns:a16="http://schemas.microsoft.com/office/drawing/2014/main" id="{DAE1AAA8-B9C7-AE9F-E540-0A29999AC4C0}"/>
                  </a:ext>
                </a:extLst>
              </p:cNvPr>
              <p:cNvSpPr txBox="1">
                <a:spLocks noRot="1" noChangeAspect="1" noMove="1" noResize="1" noEditPoints="1" noAdjustHandles="1" noChangeArrowheads="1" noChangeShapeType="1" noTextEdit="1"/>
              </p:cNvSpPr>
              <p:nvPr/>
            </p:nvSpPr>
            <p:spPr>
              <a:xfrm>
                <a:off x="5074934" y="776095"/>
                <a:ext cx="6824966" cy="4523033"/>
              </a:xfrm>
              <a:prstGeom prst="rect">
                <a:avLst/>
              </a:prstGeom>
              <a:blipFill>
                <a:blip r:embed="rId3"/>
                <a:stretch>
                  <a:fillRect l="-804"/>
                </a:stretch>
              </a:blipFill>
            </p:spPr>
            <p:txBody>
              <a:bodyPr/>
              <a:lstStyle/>
              <a:p>
                <a:r>
                  <a:rPr lang="zh-CN" altLang="en-US">
                    <a:noFill/>
                  </a:rPr>
                  <a:t> </a:t>
                </a:r>
              </a:p>
            </p:txBody>
          </p:sp>
        </mc:Fallback>
      </mc:AlternateContent>
      <p:sp>
        <p:nvSpPr>
          <p:cNvPr id="3" name="标题 1">
            <a:extLst>
              <a:ext uri="{FF2B5EF4-FFF2-40B4-BE49-F238E27FC236}">
                <a16:creationId xmlns:a16="http://schemas.microsoft.com/office/drawing/2014/main" id="{F3C307B9-18FF-C296-5836-87DBEA2426EF}"/>
              </a:ext>
            </a:extLst>
          </p:cNvPr>
          <p:cNvSpPr txBox="1">
            <a:spLocks/>
          </p:cNvSpPr>
          <p:nvPr/>
        </p:nvSpPr>
        <p:spPr>
          <a:xfrm>
            <a:off x="540669" y="324192"/>
            <a:ext cx="9958234"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kumimoji="1" lang="zh-CN" altLang="en-US" sz="2400" b="1" dirty="0">
                <a:solidFill>
                  <a:schemeClr val="tx1"/>
                </a:solidFill>
                <a:latin typeface="微软雅黑" pitchFamily="34" charset="-122"/>
                <a:ea typeface="微软雅黑" pitchFamily="34" charset="-122"/>
              </a:rPr>
              <a:t>②智能建议补充测试</a:t>
            </a:r>
            <a:r>
              <a:rPr kumimoji="1" lang="en-US" altLang="zh-CN" sz="2400" dirty="0">
                <a:solidFill>
                  <a:schemeClr val="tx1"/>
                </a:solidFill>
                <a:latin typeface="微软雅黑" pitchFamily="34" charset="-122"/>
                <a:ea typeface="微软雅黑" pitchFamily="34" charset="-122"/>
              </a:rPr>
              <a:t>/ </a:t>
            </a:r>
            <a:r>
              <a:rPr kumimoji="1" lang="zh-CN" altLang="en-US" sz="2400" dirty="0">
                <a:solidFill>
                  <a:schemeClr val="bg2"/>
                </a:solidFill>
                <a:latin typeface="微软雅黑" pitchFamily="34" charset="-122"/>
                <a:ea typeface="微软雅黑" pitchFamily="34" charset="-122"/>
              </a:rPr>
              <a:t>电网功率计算</a:t>
            </a:r>
            <a:endParaRPr lang="zh-CN" altLang="en-US" sz="2400" dirty="0">
              <a:solidFill>
                <a:schemeClr val="bg2"/>
              </a:solidFill>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p:cNvSpPr/>
              <p:nvPr/>
            </p:nvSpPr>
            <p:spPr>
              <a:xfrm>
                <a:off x="574927" y="2055503"/>
                <a:ext cx="4076700" cy="2060436"/>
              </a:xfrm>
              <a:prstGeom prst="rect">
                <a:avLst/>
              </a:prstGeom>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sSubSup>
                      <m:sSubSupPr>
                        <m:ctrlPr>
                          <a:rPr lang="en-US" altLang="zh-CN" sz="1400" i="1">
                            <a:latin typeface="Cambria Math" panose="02040503050406030204" pitchFamily="18" charset="0"/>
                          </a:rPr>
                        </m:ctrlPr>
                      </m:sSubSupPr>
                      <m:e>
                        <m:r>
                          <a:rPr lang="en-US" altLang="zh-CN" sz="1400">
                            <a:latin typeface="Cambria Math" panose="02040503050406030204" pitchFamily="18" charset="0"/>
                          </a:rPr>
                          <m:t>𝑃</m:t>
                        </m:r>
                      </m:e>
                      <m:sub>
                        <m:r>
                          <m:rPr>
                            <m:sty m:val="p"/>
                          </m:rPr>
                          <a:rPr lang="en-US" altLang="zh-CN" sz="1400" i="1">
                            <a:latin typeface="Cambria Math" panose="02040503050406030204" pitchFamily="18" charset="0"/>
                          </a:rPr>
                          <m:t>G</m:t>
                        </m:r>
                      </m:sub>
                      <m:sup>
                        <m:r>
                          <a:rPr lang="en-US" altLang="zh-CN" sz="1400">
                            <a:latin typeface="Cambria Math" panose="02040503050406030204" pitchFamily="18" charset="0"/>
                          </a:rPr>
                          <m:t>𝑡</m:t>
                        </m:r>
                      </m:sup>
                    </m:sSubSup>
                  </m:oMath>
                </a14:m>
                <a:r>
                  <a:rPr lang="en-US" altLang="zh-CN" sz="1400" dirty="0"/>
                  <a:t>——</a:t>
                </a:r>
                <a:r>
                  <a:rPr lang="zh-CN" altLang="en-US" sz="1400" dirty="0">
                    <a:latin typeface="+mn-ea"/>
                  </a:rPr>
                  <a:t>电网功率，正为电网放电，负为馈网。</a:t>
                </a:r>
                <a:endParaRPr lang="en-US" altLang="zh-CN" sz="1400" dirty="0">
                  <a:latin typeface="+mn-ea"/>
                </a:endParaRPr>
              </a:p>
              <a:p>
                <a:pPr marL="285750" indent="-285750">
                  <a:lnSpc>
                    <a:spcPct val="150000"/>
                  </a:lnSpc>
                  <a:buFont typeface="Arial" panose="020B0604020202020204" pitchFamily="34" charset="0"/>
                  <a:buChar char="•"/>
                </a:pPr>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𝑃</m:t>
                        </m:r>
                      </m:e>
                      <m:sub>
                        <m:r>
                          <a:rPr lang="en-US" altLang="zh-CN" sz="1400" i="1">
                            <a:latin typeface="Cambria Math" panose="02040503050406030204" pitchFamily="18" charset="0"/>
                          </a:rPr>
                          <m:t>𝐿</m:t>
                        </m:r>
                      </m:sub>
                      <m:sup>
                        <m:r>
                          <a:rPr lang="en-US" altLang="zh-CN" sz="1400" i="1">
                            <a:latin typeface="Cambria Math" panose="02040503050406030204" pitchFamily="18" charset="0"/>
                          </a:rPr>
                          <m:t>𝑡</m:t>
                        </m:r>
                      </m:sup>
                    </m:sSubSup>
                  </m:oMath>
                </a14:m>
                <a:r>
                  <a:rPr lang="en-US" altLang="zh-CN" sz="1400" dirty="0"/>
                  <a:t> ——</a:t>
                </a:r>
                <a:r>
                  <a:rPr lang="zh-CN" altLang="en-US" sz="1400" dirty="0"/>
                  <a:t>负荷功率；</a:t>
                </a:r>
                <a:endParaRPr lang="en-US" altLang="zh-CN" sz="1400" dirty="0"/>
              </a:p>
              <a:p>
                <a:pPr marL="285750" indent="-285750">
                  <a:lnSpc>
                    <a:spcPct val="150000"/>
                  </a:lnSpc>
                  <a:buFont typeface="Arial" panose="020B0604020202020204" pitchFamily="34" charset="0"/>
                  <a:buChar char="•"/>
                </a:pPr>
                <a14:m>
                  <m:oMath xmlns:m="http://schemas.openxmlformats.org/officeDocument/2006/math">
                    <m:sSubSup>
                      <m:sSubSupPr>
                        <m:ctrlPr>
                          <a:rPr lang="en-US" altLang="zh-CN" sz="1400" i="1">
                            <a:latin typeface="Cambria Math" panose="02040503050406030204" pitchFamily="18" charset="0"/>
                          </a:rPr>
                        </m:ctrlPr>
                      </m:sSubSupPr>
                      <m:e>
                        <m:r>
                          <a:rPr lang="en-US" altLang="zh-CN" sz="1400">
                            <a:latin typeface="Cambria Math" panose="02040503050406030204" pitchFamily="18" charset="0"/>
                          </a:rPr>
                          <m:t>𝑃</m:t>
                        </m:r>
                      </m:e>
                      <m:sub>
                        <m:r>
                          <a:rPr lang="en-US" altLang="zh-CN" sz="1400">
                            <a:latin typeface="Cambria Math" panose="02040503050406030204" pitchFamily="18" charset="0"/>
                          </a:rPr>
                          <m:t>𝐵</m:t>
                        </m:r>
                      </m:sub>
                      <m:sup>
                        <m:r>
                          <a:rPr lang="en-US" altLang="zh-CN" sz="1400">
                            <a:latin typeface="Cambria Math" panose="02040503050406030204" pitchFamily="18" charset="0"/>
                          </a:rPr>
                          <m:t>𝑡</m:t>
                        </m:r>
                      </m:sup>
                    </m:sSubSup>
                  </m:oMath>
                </a14:m>
                <a:r>
                  <a:rPr lang="en-US" altLang="zh-CN" sz="1400" dirty="0"/>
                  <a:t>——</a:t>
                </a:r>
                <a:r>
                  <a:rPr lang="zh-CN" altLang="en-US" sz="1400" dirty="0"/>
                  <a:t>储能电池功率，正为放电，负为充电。</a:t>
                </a:r>
                <a:endParaRPr lang="en-US" altLang="zh-CN" sz="1400" dirty="0"/>
              </a:p>
              <a:p>
                <a:pPr marL="285750" indent="-285750">
                  <a:lnSpc>
                    <a:spcPct val="150000"/>
                  </a:lnSpc>
                  <a:buFont typeface="Arial" panose="020B0604020202020204" pitchFamily="34" charset="0"/>
                  <a:buChar char="•"/>
                </a:pPr>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𝑃</m:t>
                        </m:r>
                      </m:e>
                      <m:sub>
                        <m:r>
                          <a:rPr lang="en-US" altLang="zh-CN" sz="1400" i="1">
                            <a:latin typeface="Cambria Math" panose="02040503050406030204" pitchFamily="18" charset="0"/>
                          </a:rPr>
                          <m:t>𝐵</m:t>
                        </m:r>
                      </m:sub>
                      <m:sup>
                        <m:r>
                          <a:rPr lang="en-US" altLang="zh-CN" sz="1400" i="1">
                            <a:latin typeface="Cambria Math" panose="02040503050406030204" pitchFamily="18" charset="0"/>
                          </a:rPr>
                          <m:t>𝑚𝑎𝑥</m:t>
                        </m:r>
                      </m:sup>
                    </m:sSubSup>
                  </m:oMath>
                </a14:m>
                <a:r>
                  <a:rPr lang="en-US" altLang="zh-CN" sz="1400" dirty="0"/>
                  <a:t> ——</a:t>
                </a:r>
                <a:r>
                  <a:rPr lang="zh-CN" altLang="en-US" sz="1400" dirty="0"/>
                  <a:t>储能最大充</a:t>
                </a:r>
                <a:r>
                  <a:rPr lang="en-US" altLang="zh-CN" sz="1400" dirty="0"/>
                  <a:t>/</a:t>
                </a:r>
                <a:r>
                  <a:rPr lang="zh-CN" altLang="en-US" sz="1400" dirty="0"/>
                  <a:t>放电功率。</a:t>
                </a:r>
                <a:endParaRPr lang="en-US" altLang="zh-CN" sz="1400" dirty="0"/>
              </a:p>
              <a:p>
                <a:pPr marL="285750" indent="-285750">
                  <a:lnSpc>
                    <a:spcPct val="150000"/>
                  </a:lnSpc>
                  <a:buFont typeface="Arial" panose="020B0604020202020204" pitchFamily="34" charset="0"/>
                  <a:buChar char="•"/>
                </a:pPr>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𝑃</m:t>
                        </m:r>
                      </m:e>
                      <m:sub>
                        <m:r>
                          <a:rPr lang="en-US" altLang="zh-CN" sz="1400" i="1">
                            <a:latin typeface="Cambria Math" panose="02040503050406030204" pitchFamily="18" charset="0"/>
                          </a:rPr>
                          <m:t>𝑃𝑉</m:t>
                        </m:r>
                      </m:sub>
                      <m:sup>
                        <m:r>
                          <a:rPr lang="en-US" altLang="zh-CN" sz="1400" i="1">
                            <a:latin typeface="Cambria Math" panose="02040503050406030204" pitchFamily="18" charset="0"/>
                          </a:rPr>
                          <m:t>𝑡</m:t>
                        </m:r>
                      </m:sup>
                    </m:sSubSup>
                  </m:oMath>
                </a14:m>
                <a:r>
                  <a:rPr lang="en-US" altLang="zh-CN" sz="1400" dirty="0"/>
                  <a:t> ——</a:t>
                </a:r>
                <a:r>
                  <a:rPr lang="zh-CN" altLang="en-US" sz="1400" dirty="0"/>
                  <a:t>光伏发电功率；</a:t>
                </a:r>
                <a:endParaRPr lang="en-US" altLang="zh-CN" sz="1400" dirty="0"/>
              </a:p>
              <a:p>
                <a:pPr marL="285750" indent="-285750">
                  <a:lnSpc>
                    <a:spcPct val="150000"/>
                  </a:lnSpc>
                  <a:buFont typeface="Arial" panose="020B0604020202020204" pitchFamily="34" charset="0"/>
                  <a:buChar char="•"/>
                </a:pPr>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𝑃</m:t>
                        </m:r>
                      </m:e>
                      <m:sub>
                        <m:r>
                          <a:rPr lang="en-US" altLang="zh-CN" sz="1400" i="1">
                            <a:latin typeface="Cambria Math" panose="02040503050406030204" pitchFamily="18" charset="0"/>
                          </a:rPr>
                          <m:t>𝐽</m:t>
                        </m:r>
                      </m:sub>
                      <m:sup>
                        <m:r>
                          <a:rPr lang="en-US" altLang="zh-CN" sz="1400" i="1">
                            <a:latin typeface="Cambria Math" panose="02040503050406030204" pitchFamily="18" charset="0"/>
                          </a:rPr>
                          <m:t>𝑡</m:t>
                        </m:r>
                      </m:sup>
                    </m:sSubSup>
                  </m:oMath>
                </a14:m>
                <a:r>
                  <a:rPr lang="en-US" altLang="zh-CN" sz="1400" dirty="0"/>
                  <a:t> ——</a:t>
                </a:r>
                <a:r>
                  <a:rPr lang="zh-CN" altLang="en-US" sz="1400" dirty="0"/>
                  <a:t>净负荷功率，</a:t>
                </a:r>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𝑃</m:t>
                        </m:r>
                      </m:e>
                      <m:sub>
                        <m:r>
                          <a:rPr lang="en-US" altLang="zh-CN" sz="1400" i="1">
                            <a:latin typeface="Cambria Math" panose="02040503050406030204" pitchFamily="18" charset="0"/>
                          </a:rPr>
                          <m:t>𝐽</m:t>
                        </m:r>
                      </m:sub>
                      <m:sup>
                        <m:r>
                          <a:rPr lang="en-US" altLang="zh-CN" sz="1400" i="1">
                            <a:latin typeface="Cambria Math" panose="02040503050406030204" pitchFamily="18" charset="0"/>
                          </a:rPr>
                          <m:t>𝑡</m:t>
                        </m:r>
                      </m:sup>
                    </m:sSubSup>
                  </m:oMath>
                </a14:m>
                <a:r>
                  <a:rPr lang="en-US" altLang="zh-CN" sz="1400" dirty="0"/>
                  <a:t>=</a:t>
                </a:r>
                <a14:m>
                  <m:oMath xmlns:m="http://schemas.openxmlformats.org/officeDocument/2006/math">
                    <m:sSubSup>
                      <m:sSubSupPr>
                        <m:ctrlPr>
                          <a:rPr lang="en-US" altLang="zh-CN" sz="1400" i="1">
                            <a:latin typeface="Cambria Math" panose="02040503050406030204" pitchFamily="18" charset="0"/>
                          </a:rPr>
                        </m:ctrlPr>
                      </m:sSubSupPr>
                      <m:e>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𝑃</m:t>
                            </m:r>
                          </m:e>
                          <m:sub>
                            <m:r>
                              <a:rPr lang="en-US" altLang="zh-CN" sz="1400" i="1">
                                <a:latin typeface="Cambria Math" panose="02040503050406030204" pitchFamily="18" charset="0"/>
                              </a:rPr>
                              <m:t>𝐿</m:t>
                            </m:r>
                          </m:sub>
                          <m:sup>
                            <m:r>
                              <a:rPr lang="en-US" altLang="zh-CN" sz="1400" i="1">
                                <a:latin typeface="Cambria Math" panose="02040503050406030204" pitchFamily="18" charset="0"/>
                              </a:rPr>
                              <m:t>𝑡</m:t>
                            </m:r>
                          </m:sup>
                        </m:sSubSup>
                        <m:r>
                          <a:rPr lang="en-US" altLang="zh-CN" sz="1400" i="1">
                            <a:latin typeface="Cambria Math" panose="02040503050406030204" pitchFamily="18" charset="0"/>
                          </a:rPr>
                          <m:t>−</m:t>
                        </m:r>
                        <m:r>
                          <a:rPr lang="en-US" altLang="zh-CN" sz="1400" i="1">
                            <a:latin typeface="Cambria Math" panose="02040503050406030204" pitchFamily="18" charset="0"/>
                          </a:rPr>
                          <m:t>𝑃</m:t>
                        </m:r>
                      </m:e>
                      <m:sub>
                        <m:r>
                          <a:rPr lang="en-US" altLang="zh-CN" sz="1400" i="1">
                            <a:latin typeface="Cambria Math" panose="02040503050406030204" pitchFamily="18" charset="0"/>
                          </a:rPr>
                          <m:t>𝑃𝑉</m:t>
                        </m:r>
                      </m:sub>
                      <m:sup>
                        <m:r>
                          <a:rPr lang="en-US" altLang="zh-CN" sz="1400" i="1">
                            <a:latin typeface="Cambria Math" panose="02040503050406030204" pitchFamily="18" charset="0"/>
                          </a:rPr>
                          <m:t>𝑡</m:t>
                        </m:r>
                      </m:sup>
                    </m:sSubSup>
                  </m:oMath>
                </a14:m>
                <a:r>
                  <a:rPr lang="zh-CN" altLang="en-US" sz="1400" dirty="0"/>
                  <a:t>；</a:t>
                </a:r>
                <a:endParaRPr lang="en-US" altLang="zh-CN" sz="1400" dirty="0"/>
              </a:p>
            </p:txBody>
          </p:sp>
        </mc:Choice>
        <mc:Fallback xmlns="">
          <p:sp>
            <p:nvSpPr>
              <p:cNvPr id="4" name="矩形 3"/>
              <p:cNvSpPr>
                <a:spLocks noRot="1" noChangeAspect="1" noMove="1" noResize="1" noEditPoints="1" noAdjustHandles="1" noChangeArrowheads="1" noChangeShapeType="1" noTextEdit="1"/>
              </p:cNvSpPr>
              <p:nvPr/>
            </p:nvSpPr>
            <p:spPr>
              <a:xfrm>
                <a:off x="574927" y="2055503"/>
                <a:ext cx="4076700" cy="2060436"/>
              </a:xfrm>
              <a:prstGeom prst="rect">
                <a:avLst/>
              </a:prstGeom>
              <a:blipFill>
                <a:blip r:embed="rId4"/>
                <a:stretch>
                  <a:fillRect l="-149" b="-11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36534" y="1534540"/>
                <a:ext cx="2622321" cy="438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1" i="1">
                              <a:solidFill>
                                <a:schemeClr val="bg2"/>
                              </a:solidFill>
                              <a:latin typeface="Cambria Math" panose="02040503050406030204" pitchFamily="18" charset="0"/>
                            </a:rPr>
                          </m:ctrlPr>
                        </m:sSubSupPr>
                        <m:e>
                          <m:r>
                            <a:rPr lang="en-US" altLang="zh-CN" sz="2000" b="1" i="1">
                              <a:solidFill>
                                <a:schemeClr val="bg2"/>
                              </a:solidFill>
                              <a:latin typeface="Cambria Math" panose="02040503050406030204" pitchFamily="18" charset="0"/>
                            </a:rPr>
                            <m:t>𝑷</m:t>
                          </m:r>
                        </m:e>
                        <m:sub>
                          <m:r>
                            <a:rPr lang="en-US" altLang="zh-CN" sz="2000" b="1" i="1">
                              <a:solidFill>
                                <a:schemeClr val="bg2"/>
                              </a:solidFill>
                              <a:latin typeface="Cambria Math" panose="02040503050406030204" pitchFamily="18" charset="0"/>
                            </a:rPr>
                            <m:t>𝑮</m:t>
                          </m:r>
                        </m:sub>
                        <m:sup>
                          <m:r>
                            <a:rPr lang="en-US" altLang="zh-CN" sz="2000" b="1" i="1">
                              <a:solidFill>
                                <a:schemeClr val="bg2"/>
                              </a:solidFill>
                              <a:latin typeface="Cambria Math" panose="02040503050406030204" pitchFamily="18" charset="0"/>
                            </a:rPr>
                            <m:t>𝒕</m:t>
                          </m:r>
                        </m:sup>
                      </m:sSubSup>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𝑳</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sSubSup>
                        <m:sSubSupPr>
                          <m:ctrlPr>
                            <a:rPr lang="en-US" altLang="zh-CN" sz="2000" b="1" i="1">
                              <a:solidFill>
                                <a:schemeClr val="bg2"/>
                              </a:solidFill>
                              <a:latin typeface="Cambria Math" panose="02040503050406030204" pitchFamily="18" charset="0"/>
                            </a:rPr>
                          </m:ctrlPr>
                        </m:sSubSupPr>
                        <m:e>
                          <m:r>
                            <a:rPr lang="en-US" altLang="zh-CN" sz="2000" b="1" i="1">
                              <a:solidFill>
                                <a:schemeClr val="bg2"/>
                              </a:solidFill>
                              <a:latin typeface="Cambria Math" panose="02040503050406030204" pitchFamily="18" charset="0"/>
                            </a:rPr>
                            <m:t>𝑷</m:t>
                          </m:r>
                        </m:e>
                        <m:sub>
                          <m:r>
                            <a:rPr lang="en-US" altLang="zh-CN" sz="2000" b="1" i="1">
                              <a:solidFill>
                                <a:schemeClr val="bg2"/>
                              </a:solidFill>
                              <a:latin typeface="Cambria Math" panose="02040503050406030204" pitchFamily="18" charset="0"/>
                            </a:rPr>
                            <m:t>𝑩</m:t>
                          </m:r>
                        </m:sub>
                        <m:sup>
                          <m:r>
                            <a:rPr lang="en-US" altLang="zh-CN" sz="2000" b="1" i="1">
                              <a:solidFill>
                                <a:schemeClr val="bg2"/>
                              </a:solidFill>
                              <a:latin typeface="Cambria Math" panose="02040503050406030204" pitchFamily="18" charset="0"/>
                            </a:rPr>
                            <m:t>𝒕</m:t>
                          </m:r>
                        </m:sup>
                      </m:sSubSup>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𝒑𝒗</m:t>
                          </m:r>
                        </m:sub>
                        <m:sup>
                          <m:r>
                            <a:rPr lang="en-US" altLang="zh-CN" sz="2000" b="1" i="1">
                              <a:latin typeface="Cambria Math" panose="02040503050406030204" pitchFamily="18" charset="0"/>
                            </a:rPr>
                            <m:t>𝒕</m:t>
                          </m:r>
                        </m:sup>
                      </m:sSubSup>
                    </m:oMath>
                  </m:oMathPara>
                </a14:m>
                <a:endParaRPr lang="zh-CN" altLang="en-US" sz="2000" b="1" dirty="0"/>
              </a:p>
            </p:txBody>
          </p:sp>
        </mc:Choice>
        <mc:Fallback xmlns="">
          <p:sp>
            <p:nvSpPr>
              <p:cNvPr id="5" name="矩形 4"/>
              <p:cNvSpPr>
                <a:spLocks noRot="1" noChangeAspect="1" noMove="1" noResize="1" noEditPoints="1" noAdjustHandles="1" noChangeArrowheads="1" noChangeShapeType="1" noTextEdit="1"/>
              </p:cNvSpPr>
              <p:nvPr/>
            </p:nvSpPr>
            <p:spPr>
              <a:xfrm>
                <a:off x="736534" y="1534540"/>
                <a:ext cx="2622321" cy="438518"/>
              </a:xfrm>
              <a:prstGeom prst="rect">
                <a:avLst/>
              </a:prstGeom>
              <a:blipFill>
                <a:blip r:embed="rId5"/>
                <a:stretch>
                  <a:fillRect b="-5556"/>
                </a:stretch>
              </a:blipFill>
            </p:spPr>
            <p:txBody>
              <a:bodyPr/>
              <a:lstStyle/>
              <a:p>
                <a:r>
                  <a:rPr lang="zh-CN" altLang="en-US">
                    <a:noFill/>
                  </a:rPr>
                  <a:t> </a:t>
                </a:r>
              </a:p>
            </p:txBody>
          </p:sp>
        </mc:Fallback>
      </mc:AlternateContent>
      <p:sp>
        <p:nvSpPr>
          <p:cNvPr id="6" name="矩形 5"/>
          <p:cNvSpPr/>
          <p:nvPr/>
        </p:nvSpPr>
        <p:spPr>
          <a:xfrm>
            <a:off x="5074934" y="2055503"/>
            <a:ext cx="1569660" cy="336374"/>
          </a:xfrm>
          <a:prstGeom prst="rect">
            <a:avLst/>
          </a:prstGeom>
        </p:spPr>
        <p:txBody>
          <a:bodyPr wrap="none">
            <a:spAutoFit/>
          </a:bodyPr>
          <a:lstStyle/>
          <a:p>
            <a:pPr>
              <a:lnSpc>
                <a:spcPct val="150000"/>
              </a:lnSpc>
            </a:pPr>
            <a:r>
              <a:rPr lang="zh-CN" altLang="en-US" sz="1200" i="1" dirty="0">
                <a:solidFill>
                  <a:schemeClr val="bg2"/>
                </a:solidFill>
              </a:rPr>
              <a:t>光伏不足，储能放电</a:t>
            </a:r>
          </a:p>
        </p:txBody>
      </p:sp>
      <p:sp>
        <p:nvSpPr>
          <p:cNvPr id="12" name="矩形 11"/>
          <p:cNvSpPr/>
          <p:nvPr/>
        </p:nvSpPr>
        <p:spPr>
          <a:xfrm>
            <a:off x="5059930" y="3210047"/>
            <a:ext cx="1569660" cy="369332"/>
          </a:xfrm>
          <a:prstGeom prst="rect">
            <a:avLst/>
          </a:prstGeom>
        </p:spPr>
        <p:txBody>
          <a:bodyPr wrap="none">
            <a:spAutoFit/>
          </a:bodyPr>
          <a:lstStyle/>
          <a:p>
            <a:pPr>
              <a:lnSpc>
                <a:spcPct val="150000"/>
              </a:lnSpc>
            </a:pPr>
            <a:r>
              <a:rPr lang="zh-CN" altLang="en-US" sz="1200" i="1" dirty="0">
                <a:solidFill>
                  <a:schemeClr val="bg2"/>
                </a:solidFill>
              </a:rPr>
              <a:t>光伏有余，储能充电</a:t>
            </a:r>
          </a:p>
        </p:txBody>
      </p:sp>
      <mc:AlternateContent xmlns:mc="http://schemas.openxmlformats.org/markup-compatibility/2006" xmlns:a14="http://schemas.microsoft.com/office/drawing/2010/main">
        <mc:Choice Requires="a14">
          <p:sp>
            <p:nvSpPr>
              <p:cNvPr id="11" name="矩形 10"/>
              <p:cNvSpPr/>
              <p:nvPr/>
            </p:nvSpPr>
            <p:spPr>
              <a:xfrm>
                <a:off x="5138987" y="4550412"/>
                <a:ext cx="6768840" cy="1175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solidFill>
                                <a:schemeClr val="bg2"/>
                              </a:solidFill>
                              <a:latin typeface="Cambria Math" panose="02040503050406030204" pitchFamily="18" charset="0"/>
                            </a:rPr>
                          </m:ctrlPr>
                        </m:sSubSupPr>
                        <m:e>
                          <m:r>
                            <a:rPr lang="en-US" altLang="zh-CN" b="1" i="1">
                              <a:solidFill>
                                <a:schemeClr val="bg2"/>
                              </a:solidFill>
                              <a:latin typeface="Cambria Math" panose="02040503050406030204" pitchFamily="18" charset="0"/>
                            </a:rPr>
                            <m:t>𝑷</m:t>
                          </m:r>
                        </m:e>
                        <m:sub>
                          <m:r>
                            <a:rPr lang="en-US" altLang="zh-CN" b="1" i="1">
                              <a:solidFill>
                                <a:schemeClr val="bg2"/>
                              </a:solidFill>
                              <a:latin typeface="Cambria Math" panose="02040503050406030204" pitchFamily="18" charset="0"/>
                            </a:rPr>
                            <m:t>𝑮</m:t>
                          </m:r>
                        </m:sub>
                        <m:sup>
                          <m:r>
                            <a:rPr lang="en-US" altLang="zh-CN" b="1" i="1">
                              <a:solidFill>
                                <a:schemeClr val="bg2"/>
                              </a:solidFill>
                              <a:latin typeface="Cambria Math" panose="02040503050406030204" pitchFamily="18" charset="0"/>
                            </a:rPr>
                            <m:t>𝒕</m:t>
                          </m:r>
                        </m:sup>
                      </m:sSubSup>
                      <m:r>
                        <a:rPr lang="en-US" altLang="zh-CN" b="1" i="1">
                          <a:latin typeface="Cambria Math" panose="02040503050406030204" pitchFamily="18" charset="0"/>
                        </a:rPr>
                        <m:t>=</m:t>
                      </m:r>
                      <m:d>
                        <m:dPr>
                          <m:begChr m:val="{"/>
                          <m:endChr m:val=""/>
                          <m:ctrlPr>
                            <a:rPr lang="en-US" altLang="zh-CN" b="1" i="1">
                              <a:latin typeface="Cambria Math" panose="02040503050406030204" pitchFamily="18" charset="0"/>
                            </a:rPr>
                          </m:ctrlPr>
                        </m:dPr>
                        <m:e>
                          <m:r>
                            <a:rPr lang="en-US" altLang="zh-CN" b="1" i="1" smtClean="0">
                              <a:latin typeface="Cambria Math" panose="02040503050406030204" pitchFamily="18" charset="0"/>
                            </a:rPr>
                            <m:t>            </m:t>
                          </m:r>
                          <m:eqArr>
                            <m:eqArrPr>
                              <m:ctrlPr>
                                <a:rPr lang="en-US" altLang="zh-CN" b="1" i="1">
                                  <a:latin typeface="Cambria Math" panose="02040503050406030204" pitchFamily="18" charset="0"/>
                                </a:rPr>
                              </m:ctrlPr>
                            </m:eqArrPr>
                            <m:e>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        </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𝑷</m:t>
                                  </m:r>
                                </m:e>
                                <m:sub>
                                  <m:r>
                                    <a:rPr lang="en-US" altLang="zh-CN" b="1" i="1">
                                      <a:latin typeface="Cambria Math" panose="02040503050406030204" pitchFamily="18" charset="0"/>
                                    </a:rPr>
                                    <m:t>𝑱</m:t>
                                  </m:r>
                                </m:sub>
                                <m:sup>
                                  <m:r>
                                    <a:rPr lang="en-US" altLang="zh-CN" b="1" i="1">
                                      <a:latin typeface="Cambria Math" panose="02040503050406030204" pitchFamily="18" charset="0"/>
                                    </a:rPr>
                                    <m:t>𝒕</m:t>
                                  </m:r>
                                </m:sup>
                              </m:sSubSup>
                              <m:r>
                                <a:rPr lang="en-US" altLang="zh-CN" b="1" i="1">
                                  <a:latin typeface="Cambria Math" panose="02040503050406030204" pitchFamily="18" charset="0"/>
                                  <a:ea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e>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m:rPr>
                                      <m:sty m:val="p"/>
                                    </m:rPr>
                                    <a:rPr lang="en-US" altLang="zh-CN" b="1" i="1">
                                      <a:latin typeface="Cambria Math" panose="02040503050406030204" pitchFamily="18" charset="0"/>
                                    </a:rPr>
                                    <m:t>J</m:t>
                                  </m:r>
                                </m:sub>
                                <m:sup>
                                  <m:r>
                                    <a:rPr lang="en-US" altLang="zh-CN" b="1" i="1">
                                      <a:latin typeface="Cambria Math" panose="02040503050406030204" pitchFamily="18" charset="0"/>
                                    </a:rPr>
                                    <m:t>𝒕</m:t>
                                  </m:r>
                                </m:sup>
                              </m:sSubSup>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r>
                                <a:rPr lang="en-US" altLang="zh-CN" b="1" i="1">
                                  <a:latin typeface="Cambria Math" panose="02040503050406030204" pitchFamily="18" charset="0"/>
                                </a:rPr>
                                <m:t>      , </m:t>
                              </m:r>
                              <m:r>
                                <a:rPr lang="en-US" altLang="zh-CN" b="1" i="1" smtClean="0">
                                  <a:latin typeface="Cambria Math" panose="02040503050406030204" pitchFamily="18" charset="0"/>
                                </a:rPr>
                                <m:t>    </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m:rPr>
                                      <m:sty m:val="p"/>
                                    </m:rPr>
                                    <a:rPr lang="en-US" altLang="zh-CN" b="1" i="1">
                                      <a:latin typeface="Cambria Math" panose="02040503050406030204" pitchFamily="18" charset="0"/>
                                    </a:rPr>
                                    <m:t>J</m:t>
                                  </m:r>
                                </m:sub>
                                <m:sup>
                                  <m:r>
                                    <a:rPr lang="en-US" altLang="zh-CN" b="1" i="1">
                                      <a:latin typeface="Cambria Math" panose="02040503050406030204" pitchFamily="18" charset="0"/>
                                    </a:rPr>
                                    <m:t>𝒕</m:t>
                                  </m:r>
                                </m:sup>
                              </m:sSubSup>
                              <m:r>
                                <a:rPr lang="en-US" altLang="zh-CN" b="1" i="1" smtClean="0">
                                  <a:latin typeface="Cambria Math" panose="02040503050406030204" pitchFamily="18" charset="0"/>
                                </a:rPr>
                                <m:t>&gt;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e>
                            <m:e>
                              <m:sSubSup>
                                <m:sSubSupPr>
                                  <m:ctrlPr>
                                    <a:rPr lang="en-US" altLang="zh-CN" b="1" i="1">
                                      <a:latin typeface="Cambria Math" panose="02040503050406030204" pitchFamily="18" charset="0"/>
                                    </a:rPr>
                                  </m:ctrlPr>
                                </m:sSubSup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m:rPr>
                                          <m:sty m:val="p"/>
                                        </m:rPr>
                                        <a:rPr lang="en-US" altLang="zh-CN" b="1" i="1">
                                          <a:latin typeface="Cambria Math" panose="02040503050406030204" pitchFamily="18" charset="0"/>
                                        </a:rPr>
                                        <m:t>J</m:t>
                                      </m:r>
                                    </m:sub>
                                    <m:sup>
                                      <m:r>
                                        <a:rPr lang="en-US" altLang="zh-CN" b="1" i="1">
                                          <a:latin typeface="Cambria Math" panose="02040503050406030204" pitchFamily="18" charset="0"/>
                                        </a:rPr>
                                        <m:t>𝒕</m:t>
                                      </m:r>
                                    </m:sup>
                                  </m:sSubSup>
                                  <m:r>
                                    <a:rPr lang="en-US" altLang="zh-CN" b="1" i="1">
                                      <a:latin typeface="Cambria Math" panose="02040503050406030204" pitchFamily="18" charset="0"/>
                                    </a:rPr>
                                    <m:t>+</m:t>
                                  </m:r>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r>
                                <a:rPr lang="en-US" altLang="zh-CN" b="1" i="1">
                                  <a:latin typeface="Cambria Math" panose="02040503050406030204" pitchFamily="18" charset="0"/>
                                </a:rPr>
                                <m:t>    ,    </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m:rPr>
                                      <m:sty m:val="p"/>
                                    </m:rPr>
                                    <a:rPr lang="en-US" altLang="zh-CN" b="1" i="1">
                                      <a:latin typeface="Cambria Math" panose="02040503050406030204" pitchFamily="18" charset="0"/>
                                    </a:rPr>
                                    <m:t>J</m:t>
                                  </m:r>
                                </m:sub>
                                <m:sup>
                                  <m:r>
                                    <a:rPr lang="en-US" altLang="zh-CN" b="1" i="1">
                                      <a:latin typeface="Cambria Math" panose="02040503050406030204" pitchFamily="18" charset="0"/>
                                    </a:rPr>
                                    <m:t>𝒕</m:t>
                                  </m:r>
                                </m:sup>
                              </m:sSubSup>
                              <m:r>
                                <a:rPr lang="en-US" altLang="zh-CN" b="1" i="1" smtClean="0">
                                  <a:latin typeface="Cambria Math" panose="02040503050406030204" pitchFamily="18" charset="0"/>
                                </a:rPr>
                                <m:t>&lt;</m:t>
                              </m:r>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𝑷</m:t>
                                  </m:r>
                                </m:e>
                                <m:sub>
                                  <m:r>
                                    <a:rPr lang="en-US" altLang="zh-CN" b="1" i="1">
                                      <a:latin typeface="Cambria Math" panose="02040503050406030204" pitchFamily="18" charset="0"/>
                                    </a:rPr>
                                    <m:t>𝑩</m:t>
                                  </m:r>
                                </m:sub>
                                <m:sup>
                                  <m:r>
                                    <a:rPr lang="en-US" altLang="zh-CN" b="1" i="1">
                                      <a:latin typeface="Cambria Math" panose="02040503050406030204" pitchFamily="18" charset="0"/>
                                    </a:rPr>
                                    <m:t>𝒎𝒂𝒙</m:t>
                                  </m:r>
                                </m:sup>
                              </m:sSubSup>
                            </m:e>
                          </m:eqArr>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138987" y="4550412"/>
                <a:ext cx="6768840" cy="1175258"/>
              </a:xfrm>
              <a:prstGeom prst="rect">
                <a:avLst/>
              </a:prstGeom>
              <a:blipFill>
                <a:blip r:embed="rId6"/>
                <a:stretch>
                  <a:fillRect/>
                </a:stretch>
              </a:blipFill>
            </p:spPr>
            <p:txBody>
              <a:bodyPr/>
              <a:lstStyle/>
              <a:p>
                <a:r>
                  <a:rPr lang="zh-CN" altLang="en-US">
                    <a:noFill/>
                  </a:rPr>
                  <a:t> </a:t>
                </a:r>
              </a:p>
            </p:txBody>
          </p:sp>
        </mc:Fallback>
      </mc:AlternateContent>
      <p:sp>
        <p:nvSpPr>
          <p:cNvPr id="13" name="矩形 12"/>
          <p:cNvSpPr/>
          <p:nvPr/>
        </p:nvSpPr>
        <p:spPr>
          <a:xfrm>
            <a:off x="5958824" y="4639887"/>
            <a:ext cx="1723549" cy="336374"/>
          </a:xfrm>
          <a:prstGeom prst="rect">
            <a:avLst/>
          </a:prstGeom>
        </p:spPr>
        <p:txBody>
          <a:bodyPr wrap="none">
            <a:spAutoFit/>
          </a:bodyPr>
          <a:lstStyle/>
          <a:p>
            <a:pPr>
              <a:lnSpc>
                <a:spcPct val="150000"/>
              </a:lnSpc>
            </a:pPr>
            <a:r>
              <a:rPr lang="zh-CN" altLang="en-US" sz="1200" i="1" dirty="0">
                <a:solidFill>
                  <a:schemeClr val="bg2"/>
                </a:solidFill>
              </a:rPr>
              <a:t>储能调节，电网不参与</a:t>
            </a:r>
          </a:p>
        </p:txBody>
      </p:sp>
      <p:sp>
        <p:nvSpPr>
          <p:cNvPr id="15" name="矩形 14"/>
          <p:cNvSpPr/>
          <p:nvPr/>
        </p:nvSpPr>
        <p:spPr>
          <a:xfrm>
            <a:off x="5958824" y="5010247"/>
            <a:ext cx="1569660" cy="369332"/>
          </a:xfrm>
          <a:prstGeom prst="rect">
            <a:avLst/>
          </a:prstGeom>
        </p:spPr>
        <p:txBody>
          <a:bodyPr wrap="none">
            <a:spAutoFit/>
          </a:bodyPr>
          <a:lstStyle/>
          <a:p>
            <a:pPr>
              <a:lnSpc>
                <a:spcPct val="150000"/>
              </a:lnSpc>
            </a:pPr>
            <a:r>
              <a:rPr lang="zh-CN" altLang="en-US" sz="1200" i="1" dirty="0">
                <a:solidFill>
                  <a:schemeClr val="bg2"/>
                </a:solidFill>
              </a:rPr>
              <a:t>净负荷为正，且较大</a:t>
            </a:r>
          </a:p>
        </p:txBody>
      </p:sp>
      <p:sp>
        <p:nvSpPr>
          <p:cNvPr id="16" name="矩形 15"/>
          <p:cNvSpPr/>
          <p:nvPr/>
        </p:nvSpPr>
        <p:spPr>
          <a:xfrm>
            <a:off x="5958824" y="5385007"/>
            <a:ext cx="1569660" cy="369332"/>
          </a:xfrm>
          <a:prstGeom prst="rect">
            <a:avLst/>
          </a:prstGeom>
        </p:spPr>
        <p:txBody>
          <a:bodyPr wrap="none">
            <a:spAutoFit/>
          </a:bodyPr>
          <a:lstStyle/>
          <a:p>
            <a:pPr>
              <a:lnSpc>
                <a:spcPct val="150000"/>
              </a:lnSpc>
            </a:pPr>
            <a:r>
              <a:rPr lang="zh-CN" altLang="en-US" sz="1200" i="1" dirty="0">
                <a:solidFill>
                  <a:schemeClr val="bg2"/>
                </a:solidFill>
              </a:rPr>
              <a:t>净负荷为负，且较大</a:t>
            </a:r>
          </a:p>
        </p:txBody>
      </p:sp>
    </p:spTree>
    <p:extLst>
      <p:ext uri="{BB962C8B-B14F-4D97-AF65-F5344CB8AC3E}">
        <p14:creationId xmlns:p14="http://schemas.microsoft.com/office/powerpoint/2010/main" val="395193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C32A2-F770-23D7-E6A2-E7C2E278F72C}"/>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268802A0-24CC-2089-343F-8475CE0E53FF}"/>
              </a:ext>
            </a:extLst>
          </p:cNvPr>
          <p:cNvSpPr/>
          <p:nvPr/>
        </p:nvSpPr>
        <p:spPr>
          <a:xfrm>
            <a:off x="4934628" y="1181378"/>
            <a:ext cx="6835752" cy="5058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92AA8A5-9318-B5B2-465F-DDB796C9375A}"/>
              </a:ext>
            </a:extLst>
          </p:cNvPr>
          <p:cNvSpPr/>
          <p:nvPr/>
        </p:nvSpPr>
        <p:spPr>
          <a:xfrm>
            <a:off x="313699" y="1181377"/>
            <a:ext cx="4500288" cy="505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6470974A-1CDE-56DD-6C68-9C840091D12F}"/>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sym typeface="Arial" panose="020B0604020202020204" pitchFamily="34" charset="0"/>
              </a:rPr>
              <a:t>12</a:t>
            </a:fld>
            <a:endParaRPr lang="zh-CN" altLang="en-US" dirty="0">
              <a:sym typeface="Arial" panose="020B0604020202020204" pitchFamily="34"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11A9F8A-7CE6-11C5-DC72-83509BA5A2E8}"/>
                  </a:ext>
                </a:extLst>
              </p:cNvPr>
              <p:cNvSpPr txBox="1"/>
              <p:nvPr/>
            </p:nvSpPr>
            <p:spPr>
              <a:xfrm>
                <a:off x="434340" y="1374392"/>
                <a:ext cx="4379647" cy="3826497"/>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用电费用计算公式</a:t>
                </a:r>
                <a:endParaRPr lang="en-US" altLang="zh-CN"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𝑐𝑜𝑠𝑡</m:t>
                      </m:r>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sSubSup>
                            <m:sSubSupPr>
                              <m:ctrlPr>
                                <a:rPr lang="en-US" altLang="zh-CN" b="1" i="1">
                                  <a:solidFill>
                                    <a:schemeClr val="bg2"/>
                                  </a:solidFill>
                                  <a:latin typeface="Cambria Math" panose="02040503050406030204" pitchFamily="18" charset="0"/>
                                </a:rPr>
                              </m:ctrlPr>
                            </m:sSubSupPr>
                            <m:e>
                              <m:r>
                                <a:rPr lang="en-US" altLang="zh-CN" b="1" i="1">
                                  <a:solidFill>
                                    <a:schemeClr val="bg2"/>
                                  </a:solidFill>
                                  <a:latin typeface="Cambria Math" panose="02040503050406030204" pitchFamily="18" charset="0"/>
                                </a:rPr>
                                <m:t>𝑷</m:t>
                              </m:r>
                            </m:e>
                            <m:sub>
                              <m:r>
                                <a:rPr lang="en-US" altLang="zh-CN" b="1" i="1">
                                  <a:solidFill>
                                    <a:schemeClr val="bg2"/>
                                  </a:solidFill>
                                  <a:latin typeface="Cambria Math" panose="02040503050406030204" pitchFamily="18" charset="0"/>
                                </a:rPr>
                                <m:t>𝑮</m:t>
                              </m:r>
                            </m:sub>
                            <m:sup>
                              <m:r>
                                <a:rPr lang="en-US" altLang="zh-CN" b="1" i="1">
                                  <a:solidFill>
                                    <a:schemeClr val="bg2"/>
                                  </a:solidFill>
                                  <a:latin typeface="Cambria Math" panose="02040503050406030204" pitchFamily="18" charset="0"/>
                                </a:rPr>
                                <m:t>𝒕</m:t>
                              </m:r>
                            </m:sup>
                          </m:sSubSup>
                          <m:r>
                            <a:rPr lang="en-US" altLang="zh-CN" i="1">
                              <a:latin typeface="Cambria Math" panose="02040503050406030204" pitchFamily="18" charset="0"/>
                              <a:ea typeface="Cambria Math" panose="02040503050406030204" pitchFamily="18" charset="0"/>
                            </a:rPr>
                            <m:t>×5</m:t>
                          </m:r>
                          <m:r>
                            <m:rPr>
                              <m:sty m:val="p"/>
                            </m:rPr>
                            <a:rPr lang="en-US" altLang="zh-CN" i="1">
                              <a:latin typeface="Cambria Math" panose="02040503050406030204" pitchFamily="18" charset="0"/>
                              <a:ea typeface="Cambria Math" panose="02040503050406030204" pitchFamily="18" charset="0"/>
                            </a:rPr>
                            <m:t>min</m:t>
                          </m:r>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𝐺</m:t>
                              </m:r>
                            </m:sub>
                            <m:sup>
                              <m:r>
                                <a:rPr lang="en-US" altLang="zh-CN" i="1">
                                  <a:latin typeface="Cambria Math" panose="02040503050406030204" pitchFamily="18" charset="0"/>
                                </a:rPr>
                                <m:t>𝑡</m:t>
                              </m:r>
                            </m:sup>
                          </m:sSubSup>
                        </m:e>
                      </m:nary>
                      <m:r>
                        <a:rPr lang="en-US" altLang="zh-CN" b="0" i="0" smtClean="0">
                          <a:latin typeface="Cambria Math" panose="02040503050406030204" pitchFamily="18" charset="0"/>
                        </a:rPr>
                        <m:t>−</m:t>
                      </m:r>
                    </m:oMath>
                  </m:oMathPara>
                </a14:m>
                <a:endParaRPr lang="en-US" altLang="zh-CN" b="0" i="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0" smtClean="0">
                          <a:latin typeface="Cambria Math" panose="02040503050406030204" pitchFamily="18" charset="0"/>
                        </a:rPr>
                        <m:t>(</m:t>
                      </m:r>
                      <m:sSub>
                        <m:sSubPr>
                          <m:ctrlPr>
                            <a:rPr lang="en-US" altLang="zh-CN" b="0"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𝑆𝑂𝐶</m:t>
                          </m:r>
                        </m:e>
                        <m:sub>
                          <m:r>
                            <a:rPr lang="en-US" altLang="zh-CN" b="0" i="1" smtClean="0">
                              <a:solidFill>
                                <a:schemeClr val="bg2"/>
                              </a:solidFill>
                              <a:latin typeface="Cambria Math" panose="02040503050406030204" pitchFamily="18" charset="0"/>
                            </a:rPr>
                            <m:t>𝑒𝑛𝑑</m:t>
                          </m:r>
                        </m:sub>
                      </m:sSub>
                      <m:r>
                        <a:rPr lang="en-US" altLang="zh-CN" b="0" i="1" smtClean="0">
                          <a:solidFill>
                            <a:schemeClr val="tx2">
                              <a:lumMod val="10000"/>
                            </a:schemeClr>
                          </a:solidFill>
                          <a:latin typeface="Cambria Math" panose="02040503050406030204" pitchFamily="18" charset="0"/>
                        </a:rPr>
                        <m:t>−</m:t>
                      </m:r>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𝑆𝑂𝐶</m:t>
                          </m:r>
                        </m:e>
                        <m:sub>
                          <m:r>
                            <a:rPr lang="en-US" altLang="zh-CN" b="0" i="1" smtClean="0">
                              <a:solidFill>
                                <a:schemeClr val="bg2"/>
                              </a:solidFill>
                              <a:latin typeface="Cambria Math" panose="02040503050406030204" pitchFamily="18" charset="0"/>
                            </a:rPr>
                            <m:t>𝑠𝑡𝑎𝑟𝑡</m:t>
                          </m:r>
                        </m:sub>
                      </m:sSub>
                      <m:r>
                        <a:rPr lang="en-US" altLang="zh-CN" b="0" i="0"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𝐺𝑖𝑟𝑑</m:t>
                          </m:r>
                          <m:r>
                            <a:rPr lang="en-US" altLang="zh-CN" i="1">
                              <a:latin typeface="Cambria Math" panose="02040503050406030204" pitchFamily="18" charset="0"/>
                            </a:rPr>
                            <m:t>,</m:t>
                          </m:r>
                          <m:r>
                            <a:rPr lang="en-US" altLang="zh-CN" i="1">
                              <a:latin typeface="Cambria Math" panose="02040503050406030204" pitchFamily="18" charset="0"/>
                            </a:rPr>
                            <m:t>𝑑𝑜𝑤𝑛</m:t>
                          </m:r>
                        </m:sub>
                        <m:sup>
                          <m:r>
                            <a:rPr lang="en-US" altLang="zh-CN" b="0" i="1" smtClean="0">
                              <a:latin typeface="Cambria Math" panose="02040503050406030204" pitchFamily="18" charset="0"/>
                            </a:rPr>
                            <m:t>𝑒𝑛𝑑</m:t>
                          </m:r>
                        </m:sup>
                      </m:sSubSup>
                    </m:oMath>
                  </m:oMathPara>
                </a14:m>
                <a:endParaRPr lang="en-US" altLang="zh-CN" dirty="0"/>
              </a:p>
              <a:p>
                <a:endParaRPr lang="en-US" altLang="zh-CN" dirty="0"/>
              </a:p>
              <a:p>
                <a:pPr/>
                <a14:m>
                  <m:oMathPara xmlns:m="http://schemas.openxmlformats.org/officeDocument/2006/math">
                    <m:oMathParaPr>
                      <m:jc m:val="left"/>
                    </m:oMathParaPr>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𝐺</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𝐺𝑖𝑟𝑑</m:t>
                                  </m:r>
                                  <m:r>
                                    <a:rPr lang="en-US" altLang="zh-CN" i="1">
                                      <a:latin typeface="Cambria Math" panose="02040503050406030204" pitchFamily="18" charset="0"/>
                                    </a:rPr>
                                    <m:t>,</m:t>
                                  </m:r>
                                  <m:r>
                                    <a:rPr lang="en-US" altLang="zh-CN" i="1">
                                      <a:latin typeface="Cambria Math" panose="02040503050406030204" pitchFamily="18" charset="0"/>
                                    </a:rPr>
                                    <m:t>𝑑𝑜𝑤𝑛</m:t>
                                  </m:r>
                                </m:sub>
                                <m:sup>
                                  <m:r>
                                    <a:rPr lang="en-US" altLang="zh-CN" i="1">
                                      <a:latin typeface="Cambria Math" panose="02040503050406030204" pitchFamily="18" charset="0"/>
                                    </a:rPr>
                                    <m:t>𝑡</m:t>
                                  </m:r>
                                </m:sup>
                              </m:sSubSup>
                              <m:r>
                                <a:rPr lang="en-US" altLang="zh-CN" b="0" i="1" smtClean="0">
                                  <a:latin typeface="Cambria Math" panose="02040503050406030204" pitchFamily="18" charset="0"/>
                                </a:rPr>
                                <m:t>  </m:t>
                              </m:r>
                              <m:r>
                                <a:rPr lang="en-US" altLang="zh-CN" i="1">
                                  <a:latin typeface="Cambria Math" panose="02040503050406030204" pitchFamily="18" charset="0"/>
                                </a:rPr>
                                <m:t>,</m:t>
                              </m:r>
                              <m:sSubSup>
                                <m:sSubSupPr>
                                  <m:ctrlPr>
                                    <a:rPr lang="en-US" altLang="zh-CN" i="1" smtClean="0">
                                      <a:solidFill>
                                        <a:schemeClr val="bg2"/>
                                      </a:solidFill>
                                      <a:latin typeface="Cambria Math" panose="02040503050406030204" pitchFamily="18" charset="0"/>
                                    </a:rPr>
                                  </m:ctrlPr>
                                </m:sSubSupPr>
                                <m:e>
                                  <m:r>
                                    <a:rPr lang="en-US" altLang="zh-CN" i="1">
                                      <a:solidFill>
                                        <a:schemeClr val="bg2"/>
                                      </a:solidFill>
                                      <a:latin typeface="Cambria Math" panose="02040503050406030204" pitchFamily="18" charset="0"/>
                                    </a:rPr>
                                    <m:t>𝑃</m:t>
                                  </m:r>
                                </m:e>
                                <m:sub>
                                  <m:r>
                                    <a:rPr lang="en-US" altLang="zh-CN" i="1">
                                      <a:solidFill>
                                        <a:schemeClr val="bg2"/>
                                      </a:solidFill>
                                      <a:latin typeface="Cambria Math" panose="02040503050406030204" pitchFamily="18" charset="0"/>
                                    </a:rPr>
                                    <m:t>𝐺</m:t>
                                  </m:r>
                                </m:sub>
                                <m:sup>
                                  <m:r>
                                    <a:rPr lang="en-US" altLang="zh-CN" i="1">
                                      <a:solidFill>
                                        <a:schemeClr val="bg2"/>
                                      </a:solidFill>
                                      <a:latin typeface="Cambria Math" panose="02040503050406030204" pitchFamily="18" charset="0"/>
                                    </a:rPr>
                                    <m:t>𝑡</m:t>
                                  </m:r>
                                </m:sup>
                              </m:sSubSup>
                              <m:r>
                                <a:rPr lang="en-US" altLang="zh-CN" i="1">
                                  <a:latin typeface="Cambria Math" panose="02040503050406030204" pitchFamily="18" charset="0"/>
                                </a:rPr>
                                <m:t>&gt;0</m:t>
                              </m:r>
                            </m:e>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𝐺𝑖𝑟𝑑</m:t>
                                  </m:r>
                                  <m:r>
                                    <a:rPr lang="en-US" altLang="zh-CN" i="1">
                                      <a:latin typeface="Cambria Math" panose="02040503050406030204" pitchFamily="18" charset="0"/>
                                    </a:rPr>
                                    <m:t>,</m:t>
                                  </m:r>
                                  <m:r>
                                    <a:rPr lang="en-US" altLang="zh-CN" b="0" i="1" smtClean="0">
                                      <a:latin typeface="Cambria Math" panose="02040503050406030204" pitchFamily="18" charset="0"/>
                                    </a:rPr>
                                    <m:t>𝑢𝑝</m:t>
                                  </m:r>
                                </m:sub>
                                <m:sup>
                                  <m:r>
                                    <a:rPr lang="en-US" altLang="zh-CN" i="1">
                                      <a:latin typeface="Cambria Math" panose="02040503050406030204" pitchFamily="18" charset="0"/>
                                    </a:rPr>
                                    <m:t>𝑡</m:t>
                                  </m:r>
                                </m:sup>
                              </m:sSubSup>
                              <m:r>
                                <a:rPr lang="en-US" altLang="zh-CN" b="0" i="1" smtClean="0">
                                  <a:latin typeface="Cambria Math" panose="02040503050406030204" pitchFamily="18" charset="0"/>
                                </a:rPr>
                                <m:t>  </m:t>
                              </m:r>
                              <m:r>
                                <a:rPr lang="en-US" altLang="zh-CN" i="1">
                                  <a:latin typeface="Cambria Math" panose="02040503050406030204" pitchFamily="18" charset="0"/>
                                </a:rPr>
                                <m:t>,</m:t>
                              </m:r>
                              <m:sSubSup>
                                <m:sSubSupPr>
                                  <m:ctrlPr>
                                    <a:rPr lang="en-US" altLang="zh-CN" i="1" smtClean="0">
                                      <a:solidFill>
                                        <a:schemeClr val="bg2"/>
                                      </a:solidFill>
                                      <a:latin typeface="Cambria Math" panose="02040503050406030204" pitchFamily="18" charset="0"/>
                                    </a:rPr>
                                  </m:ctrlPr>
                                </m:sSubSupPr>
                                <m:e>
                                  <m:r>
                                    <a:rPr lang="en-US" altLang="zh-CN" i="1">
                                      <a:solidFill>
                                        <a:schemeClr val="bg2"/>
                                      </a:solidFill>
                                      <a:latin typeface="Cambria Math" panose="02040503050406030204" pitchFamily="18" charset="0"/>
                                    </a:rPr>
                                    <m:t>𝑃</m:t>
                                  </m:r>
                                </m:e>
                                <m:sub>
                                  <m:r>
                                    <a:rPr lang="en-US" altLang="zh-CN" i="1">
                                      <a:solidFill>
                                        <a:schemeClr val="bg2"/>
                                      </a:solidFill>
                                      <a:latin typeface="Cambria Math" panose="02040503050406030204" pitchFamily="18" charset="0"/>
                                    </a:rPr>
                                    <m:t>𝐺</m:t>
                                  </m:r>
                                </m:sub>
                                <m:sup>
                                  <m:r>
                                    <a:rPr lang="en-US" altLang="zh-CN" i="1">
                                      <a:solidFill>
                                        <a:schemeClr val="bg2"/>
                                      </a:solidFill>
                                      <a:latin typeface="Cambria Math" panose="02040503050406030204" pitchFamily="18" charset="0"/>
                                    </a:rPr>
                                    <m:t>𝑡</m:t>
                                  </m:r>
                                </m:sup>
                              </m:sSubSup>
                              <m:r>
                                <a:rPr lang="en-US" altLang="zh-CN" i="1">
                                  <a:latin typeface="Cambria Math" panose="02040503050406030204" pitchFamily="18" charset="0"/>
                                </a:rPr>
                                <m:t>≤0</m:t>
                              </m:r>
                            </m:e>
                          </m:eqArr>
                        </m:e>
                      </m:d>
                    </m:oMath>
                  </m:oMathPara>
                </a14:m>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sSubSup>
                      <m:sSubSupPr>
                        <m:ctrlPr>
                          <a:rPr lang="en-US" altLang="zh-CN" sz="1400" i="1">
                            <a:solidFill>
                              <a:schemeClr val="bg2"/>
                            </a:solidFill>
                            <a:latin typeface="Cambria Math" panose="02040503050406030204" pitchFamily="18" charset="0"/>
                          </a:rPr>
                        </m:ctrlPr>
                      </m:sSubSupPr>
                      <m:e>
                        <m:r>
                          <a:rPr lang="en-US" altLang="zh-CN" sz="1400" i="1">
                            <a:solidFill>
                              <a:schemeClr val="bg2"/>
                            </a:solidFill>
                            <a:latin typeface="Cambria Math" panose="02040503050406030204" pitchFamily="18" charset="0"/>
                          </a:rPr>
                          <m:t>𝑃</m:t>
                        </m:r>
                      </m:e>
                      <m:sub>
                        <m:r>
                          <a:rPr lang="en-US" altLang="zh-CN" sz="1400" i="1">
                            <a:solidFill>
                              <a:schemeClr val="bg2"/>
                            </a:solidFill>
                            <a:latin typeface="Cambria Math" panose="02040503050406030204" pitchFamily="18" charset="0"/>
                          </a:rPr>
                          <m:t>𝐺</m:t>
                        </m:r>
                      </m:sub>
                      <m:sup>
                        <m:r>
                          <a:rPr lang="en-US" altLang="zh-CN" sz="1400" i="1">
                            <a:solidFill>
                              <a:schemeClr val="bg2"/>
                            </a:solidFill>
                            <a:latin typeface="Cambria Math" panose="02040503050406030204" pitchFamily="18" charset="0"/>
                          </a:rPr>
                          <m:t>𝑡</m:t>
                        </m:r>
                      </m:sup>
                    </m:sSubSup>
                  </m:oMath>
                </a14:m>
                <a:r>
                  <a:rPr lang="en-US" altLang="zh-CN" sz="1400" dirty="0">
                    <a:latin typeface="+mn-ea"/>
                  </a:rPr>
                  <a:t>-</a:t>
                </a:r>
                <a:r>
                  <a:rPr lang="zh-CN" altLang="en-US" sz="1400" dirty="0">
                    <a:latin typeface="+mn-ea"/>
                  </a:rPr>
                  <a:t>电网功率，正为电网放电，负为馈网。</a:t>
                </a:r>
                <a:endParaRPr lang="en-US" altLang="zh-CN" sz="1400" dirty="0">
                  <a:latin typeface="+mn-ea"/>
                </a:endParaRPr>
              </a:p>
              <a:p>
                <a:pPr marL="285750" indent="-285750">
                  <a:lnSpc>
                    <a:spcPct val="150000"/>
                  </a:lnSpc>
                  <a:buFont typeface="Arial" panose="020B0604020202020204" pitchFamily="34" charset="0"/>
                  <a:buChar char="•"/>
                </a:pPr>
                <a14:m>
                  <m:oMath xmlns:m="http://schemas.openxmlformats.org/officeDocument/2006/math">
                    <m:sSubSup>
                      <m:sSubSupPr>
                        <m:ctrlPr>
                          <a:rPr lang="en-US" altLang="zh-CN" sz="1400" i="1" smtClean="0">
                            <a:latin typeface="Cambria Math" panose="02040503050406030204" pitchFamily="18" charset="0"/>
                          </a:rPr>
                        </m:ctrlPr>
                      </m:sSubSupPr>
                      <m:e>
                        <m:r>
                          <a:rPr lang="zh-CN" altLang="en-US" sz="1400" i="1" smtClean="0">
                            <a:latin typeface="Cambria Math" panose="02040503050406030204" pitchFamily="18" charset="0"/>
                          </a:rPr>
                          <m:t>𝜇</m:t>
                        </m:r>
                      </m:e>
                      <m:sub>
                        <m:r>
                          <a:rPr lang="en-US" altLang="zh-CN" sz="1400" i="1">
                            <a:latin typeface="Cambria Math" panose="02040503050406030204" pitchFamily="18" charset="0"/>
                          </a:rPr>
                          <m:t>𝐺</m:t>
                        </m:r>
                      </m:sub>
                      <m:sup>
                        <m:r>
                          <a:rPr lang="en-US" altLang="zh-CN" sz="1400" i="1">
                            <a:latin typeface="Cambria Math" panose="02040503050406030204" pitchFamily="18" charset="0"/>
                          </a:rPr>
                          <m:t>𝑡</m:t>
                        </m:r>
                      </m:sup>
                    </m:sSubSup>
                  </m:oMath>
                </a14:m>
                <a:r>
                  <a:rPr lang="en-US" altLang="zh-CN" sz="1400" dirty="0">
                    <a:latin typeface="+mn-ea"/>
                  </a:rPr>
                  <a:t>-</a:t>
                </a:r>
                <a:r>
                  <a:rPr lang="zh-CN" altLang="en-US" sz="1400" dirty="0">
                    <a:latin typeface="+mn-ea"/>
                  </a:rPr>
                  <a:t>电网电价，</a:t>
                </a:r>
                <a:r>
                  <a:rPr lang="en-US" altLang="zh-CN" sz="1400" dirty="0">
                    <a:latin typeface="+mn-ea"/>
                  </a:rPr>
                  <a:t> </a:t>
                </a:r>
                <a14:m>
                  <m:oMath xmlns:m="http://schemas.openxmlformats.org/officeDocument/2006/math">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𝜇</m:t>
                        </m:r>
                      </m:e>
                      <m:sub>
                        <m:r>
                          <a:rPr lang="en-US" altLang="zh-CN" sz="1400" i="1">
                            <a:latin typeface="Cambria Math" panose="02040503050406030204" pitchFamily="18" charset="0"/>
                          </a:rPr>
                          <m:t>𝐺𝑖𝑟𝑑</m:t>
                        </m:r>
                        <m:r>
                          <a:rPr lang="en-US" altLang="zh-CN" sz="1400" i="1">
                            <a:latin typeface="Cambria Math" panose="02040503050406030204" pitchFamily="18" charset="0"/>
                          </a:rPr>
                          <m:t>,</m:t>
                        </m:r>
                        <m:r>
                          <a:rPr lang="en-US" altLang="zh-CN" sz="1400" i="1">
                            <a:latin typeface="Cambria Math" panose="02040503050406030204" pitchFamily="18" charset="0"/>
                          </a:rPr>
                          <m:t>𝑢𝑝</m:t>
                        </m:r>
                      </m:sub>
                      <m:sup>
                        <m:r>
                          <a:rPr lang="en-US" altLang="zh-CN" sz="1400" i="1">
                            <a:latin typeface="Cambria Math" panose="02040503050406030204" pitchFamily="18" charset="0"/>
                          </a:rPr>
                          <m:t>𝑡</m:t>
                        </m:r>
                      </m:sup>
                    </m:sSubSup>
                  </m:oMath>
                </a14:m>
                <a:r>
                  <a:rPr lang="zh-CN" altLang="en-US" sz="1400" dirty="0">
                    <a:latin typeface="+mn-ea"/>
                  </a:rPr>
                  <a:t>、</a:t>
                </a:r>
                <a:r>
                  <a:rPr lang="en-US" altLang="zh-CN" sz="1400" dirty="0">
                    <a:latin typeface="+mn-ea"/>
                  </a:rPr>
                  <a:t> </a:t>
                </a:r>
                <a14:m>
                  <m:oMath xmlns:m="http://schemas.openxmlformats.org/officeDocument/2006/math">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𝜇</m:t>
                        </m:r>
                      </m:e>
                      <m:sub>
                        <m:r>
                          <a:rPr lang="en-US" altLang="zh-CN" sz="1400" i="1">
                            <a:latin typeface="Cambria Math" panose="02040503050406030204" pitchFamily="18" charset="0"/>
                          </a:rPr>
                          <m:t>𝐺𝑖𝑟𝑑</m:t>
                        </m:r>
                        <m:r>
                          <a:rPr lang="en-US" altLang="zh-CN" sz="1400" i="1">
                            <a:latin typeface="Cambria Math" panose="02040503050406030204" pitchFamily="18" charset="0"/>
                          </a:rPr>
                          <m:t>,</m:t>
                        </m:r>
                        <m:r>
                          <a:rPr lang="en-US" altLang="zh-CN" sz="1400" i="1">
                            <a:latin typeface="Cambria Math" panose="02040503050406030204" pitchFamily="18" charset="0"/>
                          </a:rPr>
                          <m:t>𝑑𝑜𝑤𝑛</m:t>
                        </m:r>
                      </m:sub>
                      <m:sup>
                        <m:r>
                          <a:rPr lang="en-US" altLang="zh-CN" sz="1400" i="1">
                            <a:latin typeface="Cambria Math" panose="02040503050406030204" pitchFamily="18" charset="0"/>
                          </a:rPr>
                          <m:t>𝑡</m:t>
                        </m:r>
                      </m:sup>
                    </m:sSubSup>
                  </m:oMath>
                </a14:m>
                <a:r>
                  <a:rPr lang="zh-CN" altLang="en-US" sz="1400" dirty="0">
                    <a:latin typeface="+mn-ea"/>
                  </a:rPr>
                  <a:t>为上下网电价</a:t>
                </a:r>
                <a:endParaRPr lang="en-US" altLang="zh-CN" sz="1400" dirty="0">
                  <a:latin typeface="+mn-ea"/>
                </a:endParaRPr>
              </a:p>
              <a:p>
                <a:pPr marL="285750" indent="-285750">
                  <a:lnSpc>
                    <a:spcPct val="150000"/>
                  </a:lnSpc>
                  <a:buFont typeface="Arial" panose="020B0604020202020204" pitchFamily="34" charset="0"/>
                  <a:buChar char="•"/>
                </a:pPr>
                <a:r>
                  <a:rPr lang="en-US" altLang="zh-CN" sz="1400" dirty="0">
                    <a:latin typeface="+mn-ea"/>
                  </a:rPr>
                  <a:t>Q</a:t>
                </a:r>
                <a:r>
                  <a:rPr lang="zh-CN" altLang="en-US" sz="1400" dirty="0">
                    <a:latin typeface="+mn-ea"/>
                  </a:rPr>
                  <a:t>为电池容量</a:t>
                </a:r>
                <a:endParaRPr lang="en-US" altLang="zh-CN" sz="1400" dirty="0">
                  <a:latin typeface="+mn-ea"/>
                </a:endParaRPr>
              </a:p>
            </p:txBody>
          </p:sp>
        </mc:Choice>
        <mc:Fallback xmlns="">
          <p:sp>
            <p:nvSpPr>
              <p:cNvPr id="6" name="文本框 5">
                <a:extLst>
                  <a:ext uri="{FF2B5EF4-FFF2-40B4-BE49-F238E27FC236}">
                    <a16:creationId xmlns:a16="http://schemas.microsoft.com/office/drawing/2014/main" id="{DA4B0CAA-A40B-FC36-8EE0-CCFE914F5446}"/>
                  </a:ext>
                </a:extLst>
              </p:cNvPr>
              <p:cNvSpPr txBox="1">
                <a:spLocks noRot="1" noChangeAspect="1" noMove="1" noResize="1" noEditPoints="1" noAdjustHandles="1" noChangeArrowheads="1" noChangeShapeType="1" noTextEdit="1"/>
              </p:cNvSpPr>
              <p:nvPr/>
            </p:nvSpPr>
            <p:spPr>
              <a:xfrm>
                <a:off x="434340" y="1374392"/>
                <a:ext cx="4379647" cy="3826497"/>
              </a:xfrm>
              <a:prstGeom prst="rect">
                <a:avLst/>
              </a:prstGeom>
              <a:blipFill>
                <a:blip r:embed="rId3"/>
                <a:stretch>
                  <a:fillRect l="-834" t="-796"/>
                </a:stretch>
              </a:blipFill>
            </p:spPr>
            <p:txBody>
              <a:bodyPr/>
              <a:lstStyle/>
              <a:p>
                <a:r>
                  <a:rPr lang="zh-CN" altLang="en-US">
                    <a:noFill/>
                  </a:rPr>
                  <a:t> </a:t>
                </a:r>
              </a:p>
            </p:txBody>
          </p:sp>
        </mc:Fallback>
      </mc:AlternateContent>
      <p:sp>
        <p:nvSpPr>
          <p:cNvPr id="3" name="标题 1">
            <a:extLst>
              <a:ext uri="{FF2B5EF4-FFF2-40B4-BE49-F238E27FC236}">
                <a16:creationId xmlns:a16="http://schemas.microsoft.com/office/drawing/2014/main" id="{B9A1C407-F2FD-66C4-67E0-DCD0EC8E110D}"/>
              </a:ext>
            </a:extLst>
          </p:cNvPr>
          <p:cNvSpPr txBox="1">
            <a:spLocks/>
          </p:cNvSpPr>
          <p:nvPr/>
        </p:nvSpPr>
        <p:spPr>
          <a:xfrm>
            <a:off x="540669" y="324192"/>
            <a:ext cx="9958234"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kumimoji="1" lang="zh-CN" altLang="en-US" sz="2400" b="1" dirty="0">
                <a:solidFill>
                  <a:schemeClr val="tx1"/>
                </a:solidFill>
                <a:latin typeface="微软雅黑" pitchFamily="34" charset="-122"/>
                <a:ea typeface="微软雅黑" pitchFamily="34" charset="-122"/>
              </a:rPr>
              <a:t>②智能建议补充测试</a:t>
            </a:r>
            <a:r>
              <a:rPr kumimoji="1" lang="en-US" altLang="zh-CN" sz="2400" dirty="0">
                <a:solidFill>
                  <a:schemeClr val="tx1"/>
                </a:solidFill>
                <a:latin typeface="微软雅黑" pitchFamily="34" charset="-122"/>
                <a:ea typeface="微软雅黑" pitchFamily="34" charset="-122"/>
              </a:rPr>
              <a:t>/ </a:t>
            </a:r>
            <a:r>
              <a:rPr kumimoji="1" lang="zh-CN" altLang="en-US" sz="2400" dirty="0">
                <a:solidFill>
                  <a:schemeClr val="bg2"/>
                </a:solidFill>
                <a:latin typeface="微软雅黑" pitchFamily="34" charset="-122"/>
                <a:ea typeface="微软雅黑" pitchFamily="34" charset="-122"/>
              </a:rPr>
              <a:t>用电费用和降费率计算</a:t>
            </a:r>
            <a:endParaRPr lang="zh-CN" altLang="en-US" sz="2400" dirty="0">
              <a:solidFill>
                <a:schemeClr val="bg2"/>
              </a:solidFill>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987BCB8-3109-08BB-4FD5-9F4B9631D3D2}"/>
                  </a:ext>
                </a:extLst>
              </p:cNvPr>
              <p:cNvSpPr txBox="1"/>
              <p:nvPr/>
            </p:nvSpPr>
            <p:spPr>
              <a:xfrm>
                <a:off x="5142760" y="1344022"/>
                <a:ext cx="6419488" cy="4792081"/>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solidFill>
                      <a:schemeClr val="tx1"/>
                    </a:solidFill>
                  </a:rPr>
                  <a:t>降费率计算</a:t>
                </a:r>
                <a:endParaRPr lang="en-US" altLang="zh-CN" b="1" dirty="0">
                  <a:solidFill>
                    <a:schemeClr val="tx1"/>
                  </a:solidFill>
                </a:endParaRPr>
              </a:p>
              <a:p>
                <a:r>
                  <a:rPr lang="en-US" altLang="zh-CN" sz="1600" dirty="0">
                    <a:solidFill>
                      <a:schemeClr val="tx1"/>
                    </a:solidFill>
                  </a:rPr>
                  <a:t>d</a:t>
                </a:r>
                <a:r>
                  <a:rPr lang="zh-CN" altLang="en-US" sz="1600" dirty="0">
                    <a:solidFill>
                      <a:schemeClr val="tx1"/>
                    </a:solidFill>
                  </a:rPr>
                  <a:t>日采纳建议前成本为</a:t>
                </a:r>
                <a14:m>
                  <m:oMath xmlns:m="http://schemas.openxmlformats.org/officeDocument/2006/math">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𝑐𝑜𝑠𝑡</m:t>
                        </m:r>
                      </m:e>
                      <m:sub>
                        <m:r>
                          <a:rPr lang="en-US" altLang="zh-CN" sz="1600" i="1">
                            <a:solidFill>
                              <a:schemeClr val="tx1"/>
                            </a:solidFill>
                            <a:latin typeface="Cambria Math" panose="02040503050406030204" pitchFamily="18" charset="0"/>
                          </a:rPr>
                          <m:t>𝑑</m:t>
                        </m:r>
                      </m:sub>
                    </m:sSub>
                    <m:r>
                      <a:rPr lang="zh-CN" altLang="en-US" sz="1600" i="1">
                        <a:solidFill>
                          <a:schemeClr val="tx1"/>
                        </a:solidFill>
                        <a:latin typeface="Cambria Math" panose="02040503050406030204" pitchFamily="18" charset="0"/>
                      </a:rPr>
                      <m:t>，</m:t>
                    </m:r>
                  </m:oMath>
                </a14:m>
                <a:r>
                  <a:rPr lang="en-US" altLang="zh-CN" sz="1600" dirty="0">
                    <a:solidFill>
                      <a:schemeClr val="tx1"/>
                    </a:solidFill>
                  </a:rPr>
                  <a:t>d</a:t>
                </a:r>
                <a:r>
                  <a:rPr lang="zh-CN" altLang="en-US" sz="1600" dirty="0">
                    <a:solidFill>
                      <a:schemeClr val="tx1"/>
                    </a:solidFill>
                  </a:rPr>
                  <a:t>日采纳建议后成本为</a:t>
                </a:r>
                <a14:m>
                  <m:oMath xmlns:m="http://schemas.openxmlformats.org/officeDocument/2006/math">
                    <m:sSubSup>
                      <m:sSubSupPr>
                        <m:ctrlPr>
                          <a:rPr lang="en-US" altLang="zh-CN" sz="1600" i="1" smtClean="0">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𝑐𝑜𝑠𝑡</m:t>
                        </m:r>
                      </m:e>
                      <m:sub>
                        <m:r>
                          <a:rPr lang="en-US" altLang="zh-CN" sz="1600" i="1">
                            <a:solidFill>
                              <a:schemeClr val="tx1"/>
                            </a:solidFill>
                            <a:latin typeface="Cambria Math" panose="02040503050406030204" pitchFamily="18" charset="0"/>
                          </a:rPr>
                          <m:t>𝑑</m:t>
                        </m:r>
                      </m:sub>
                      <m:sup>
                        <m:r>
                          <a:rPr lang="en-US" altLang="zh-CN" sz="1600" i="1" smtClean="0">
                            <a:solidFill>
                              <a:schemeClr val="tx1"/>
                            </a:solidFill>
                            <a:latin typeface="Cambria Math" panose="02040503050406030204" pitchFamily="18" charset="0"/>
                          </a:rPr>
                          <m:t>′</m:t>
                        </m:r>
                      </m:sup>
                    </m:sSubSup>
                  </m:oMath>
                </a14:m>
                <a:endParaRPr lang="en-US" altLang="zh-CN" sz="1600" dirty="0">
                  <a:solidFill>
                    <a:schemeClr val="tx1"/>
                  </a:solidFill>
                </a:endParaRPr>
              </a:p>
              <a:p>
                <a:endParaRPr lang="en-US" altLang="zh-CN" sz="1600" dirty="0">
                  <a:solidFill>
                    <a:schemeClr val="tx1"/>
                  </a:solidFill>
                </a:endParaRPr>
              </a:p>
              <a:p>
                <a:r>
                  <a:rPr lang="en-US" altLang="zh-CN" sz="1600" dirty="0">
                    <a:solidFill>
                      <a:schemeClr val="tx1"/>
                    </a:solidFill>
                  </a:rPr>
                  <a:t>d</a:t>
                </a:r>
                <a:r>
                  <a:rPr lang="zh-CN" altLang="en-US" sz="1600" dirty="0">
                    <a:solidFill>
                      <a:schemeClr val="tx1"/>
                    </a:solidFill>
                  </a:rPr>
                  <a:t>日降费率为：</a:t>
                </a:r>
                <a:endParaRPr lang="en-US" altLang="zh-CN" sz="160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𝑅</m:t>
                          </m:r>
                        </m:e>
                        <m:sub>
                          <m:r>
                            <a:rPr lang="en-US" altLang="zh-CN" sz="1600" b="0" i="1" smtClean="0">
                              <a:solidFill>
                                <a:schemeClr val="tx1"/>
                              </a:solidFill>
                              <a:latin typeface="Cambria Math" panose="02040503050406030204" pitchFamily="18" charset="0"/>
                            </a:rPr>
                            <m:t>𝑑</m:t>
                          </m:r>
                        </m:sub>
                      </m:sSub>
                      <m:r>
                        <a:rPr lang="en-US" altLang="zh-CN" sz="1600" b="0" i="1" smtClean="0">
                          <a:solidFill>
                            <a:schemeClr val="tx1"/>
                          </a:solidFill>
                          <a:latin typeface="Cambria Math" panose="02040503050406030204" pitchFamily="18" charset="0"/>
                        </a:rPr>
                        <m:t>=</m:t>
                      </m:r>
                      <m:f>
                        <m:fPr>
                          <m:ctrlPr>
                            <a:rPr lang="en-US" altLang="zh-CN" sz="1600" b="0" i="1" smtClean="0">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𝑐𝑜𝑠𝑡</m:t>
                              </m:r>
                            </m:e>
                            <m:sub>
                              <m:r>
                                <a:rPr lang="en-US" altLang="zh-CN" sz="1600" i="1">
                                  <a:solidFill>
                                    <a:schemeClr val="tx1"/>
                                  </a:solidFill>
                                  <a:latin typeface="Cambria Math" panose="02040503050406030204" pitchFamily="18" charset="0"/>
                                </a:rPr>
                                <m:t>𝑑</m:t>
                              </m:r>
                            </m:sub>
                          </m:sSub>
                          <m:r>
                            <a:rPr lang="en-US" altLang="zh-CN" sz="1600" i="1">
                              <a:solidFill>
                                <a:schemeClr val="tx1"/>
                              </a:solidFill>
                              <a:latin typeface="Cambria Math" panose="02040503050406030204" pitchFamily="18" charset="0"/>
                            </a:rPr>
                            <m:t>−</m:t>
                          </m:r>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𝑐𝑜𝑠𝑡</m:t>
                              </m:r>
                            </m:e>
                            <m:sub>
                              <m:r>
                                <a:rPr lang="en-US" altLang="zh-CN" sz="1600" i="1">
                                  <a:solidFill>
                                    <a:schemeClr val="tx1"/>
                                  </a:solidFill>
                                  <a:latin typeface="Cambria Math" panose="02040503050406030204" pitchFamily="18" charset="0"/>
                                </a:rPr>
                                <m:t>𝑑</m:t>
                              </m:r>
                            </m:sub>
                            <m:sup>
                              <m:r>
                                <a:rPr lang="en-US" altLang="zh-CN" sz="1600" i="1">
                                  <a:solidFill>
                                    <a:schemeClr val="tx1"/>
                                  </a:solidFill>
                                  <a:latin typeface="Cambria Math" panose="02040503050406030204" pitchFamily="18" charset="0"/>
                                </a:rPr>
                                <m:t>′</m:t>
                              </m:r>
                            </m:sup>
                          </m:sSubSup>
                        </m:num>
                        <m:den>
                          <m:sSub>
                            <m:sSubPr>
                              <m:ctrlPr>
                                <a:rPr lang="en-US"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𝑐𝑜𝑠𝑡</m:t>
                              </m:r>
                            </m:e>
                            <m:sub>
                              <m:r>
                                <a:rPr lang="en-US" altLang="zh-CN" sz="1600" b="0" i="1" smtClean="0">
                                  <a:solidFill>
                                    <a:schemeClr val="tx1"/>
                                  </a:solidFill>
                                  <a:latin typeface="Cambria Math" panose="02040503050406030204" pitchFamily="18" charset="0"/>
                                </a:rPr>
                                <m:t>𝑑</m:t>
                              </m:r>
                            </m:sub>
                          </m:sSub>
                        </m:den>
                      </m:f>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100%</m:t>
                      </m:r>
                    </m:oMath>
                  </m:oMathPara>
                </a14:m>
                <a:endParaRPr lang="en-US" altLang="zh-CN" sz="1600" b="0" dirty="0">
                  <a:solidFill>
                    <a:schemeClr val="tx1"/>
                  </a:solidFill>
                </a:endParaRPr>
              </a:p>
              <a:p>
                <a:endParaRPr lang="en-US" altLang="zh-CN" sz="1600" dirty="0">
                  <a:solidFill>
                    <a:schemeClr val="tx1"/>
                  </a:solidFill>
                </a:endParaRPr>
              </a:p>
              <a:p>
                <a:r>
                  <a:rPr lang="zh-CN" altLang="en-US" sz="1600" dirty="0">
                    <a:solidFill>
                      <a:schemeClr val="tx1"/>
                    </a:solidFill>
                  </a:rPr>
                  <a:t>对于用户</a:t>
                </a:r>
                <a:r>
                  <a:rPr lang="en-US" altLang="zh-CN" sz="1600" dirty="0">
                    <a:solidFill>
                      <a:schemeClr val="tx1"/>
                    </a:solidFill>
                  </a:rPr>
                  <a:t>h</a:t>
                </a:r>
                <a:r>
                  <a:rPr lang="zh-CN" altLang="en-US" sz="1600" dirty="0">
                    <a:solidFill>
                      <a:schemeClr val="tx1"/>
                    </a:solidFill>
                  </a:rPr>
                  <a:t>，其降费率为</a:t>
                </a:r>
                <a:r>
                  <a:rPr lang="en-US" altLang="zh-CN" sz="1600" dirty="0">
                    <a:solidFill>
                      <a:schemeClr val="tx1"/>
                    </a:solidFill>
                  </a:rPr>
                  <a:t>n</a:t>
                </a:r>
                <a:r>
                  <a:rPr lang="zh-CN" altLang="en-US" sz="1600" dirty="0">
                    <a:solidFill>
                      <a:schemeClr val="tx1"/>
                    </a:solidFill>
                  </a:rPr>
                  <a:t>日每日平均：</a:t>
                </a:r>
                <a:endParaRPr lang="en-US" altLang="zh-CN" sz="1600" dirty="0">
                  <a:solidFill>
                    <a:schemeClr val="tx1"/>
                  </a:solidFill>
                </a:endParaRPr>
              </a:p>
              <a:p>
                <a:endParaRPr lang="en-US" altLang="zh-CN" sz="16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altLang="zh-CN" sz="160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𝑅</m:t>
                          </m:r>
                        </m:e>
                        <m:sup>
                          <m:r>
                            <a:rPr lang="en-US" altLang="zh-CN" sz="1600" b="0" i="1" smtClean="0">
                              <a:solidFill>
                                <a:schemeClr val="tx1"/>
                              </a:solidFill>
                              <a:latin typeface="Cambria Math" panose="02040503050406030204" pitchFamily="18" charset="0"/>
                            </a:rPr>
                            <m:t>h</m:t>
                          </m:r>
                        </m:sup>
                      </m:sSup>
                      <m:r>
                        <a:rPr lang="en-US" altLang="zh-CN" sz="1600" b="0" i="1" smtClean="0">
                          <a:solidFill>
                            <a:schemeClr val="tx1"/>
                          </a:solidFill>
                          <a:latin typeface="Cambria Math" panose="02040503050406030204" pitchFamily="18" charset="0"/>
                          <a:ea typeface="Cambria Math" panose="02040503050406030204" pitchFamily="18" charset="0"/>
                        </a:rPr>
                        <m:t>=</m:t>
                      </m:r>
                      <m:f>
                        <m:fPr>
                          <m:ctrlPr>
                            <a:rPr lang="en-US" altLang="zh-CN" sz="1600" i="1">
                              <a:solidFill>
                                <a:schemeClr val="tx1"/>
                              </a:solidFill>
                              <a:latin typeface="Cambria Math" panose="02040503050406030204" pitchFamily="18" charset="0"/>
                            </a:rPr>
                          </m:ctrlPr>
                        </m:fPr>
                        <m:num>
                          <m:f>
                            <m:fPr>
                              <m:ctrlPr>
                                <a:rPr lang="en-US" altLang="zh-CN" sz="160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1</m:t>
                              </m:r>
                            </m:num>
                            <m:den>
                              <m:r>
                                <a:rPr lang="en-US" altLang="zh-CN" sz="1600" b="0" i="1" smtClean="0">
                                  <a:solidFill>
                                    <a:schemeClr val="tx1"/>
                                  </a:solidFill>
                                  <a:latin typeface="Cambria Math" panose="02040503050406030204" pitchFamily="18" charset="0"/>
                                </a:rPr>
                                <m:t>𝑛</m:t>
                              </m:r>
                            </m:den>
                          </m:f>
                          <m:nary>
                            <m:naryPr>
                              <m:chr m:val="∑"/>
                              <m:ctrlPr>
                                <a:rPr lang="en-US" altLang="zh-CN" sz="1600" i="1" smtClean="0">
                                  <a:solidFill>
                                    <a:schemeClr val="tx1"/>
                                  </a:solidFill>
                                  <a:latin typeface="Cambria Math" panose="02040503050406030204" pitchFamily="18" charset="0"/>
                                </a:rPr>
                              </m:ctrlPr>
                            </m:naryPr>
                            <m:sub>
                              <m:r>
                                <m:rPr>
                                  <m:brk m:alnAt="23"/>
                                </m:rPr>
                                <a:rPr lang="en-US" altLang="zh-CN" sz="1600" i="1">
                                  <a:solidFill>
                                    <a:schemeClr val="tx1"/>
                                  </a:solidFill>
                                  <a:latin typeface="Cambria Math" panose="02040503050406030204" pitchFamily="18" charset="0"/>
                                </a:rPr>
                                <m:t>𝑑</m:t>
                              </m:r>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𝑛</m:t>
                              </m:r>
                            </m:sup>
                            <m:e>
                              <m:r>
                                <a:rPr lang="zh-CN" altLang="en-US" sz="160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𝑐𝑜𝑠𝑡</m:t>
                                  </m:r>
                                </m:e>
                                <m:sub>
                                  <m:r>
                                    <a:rPr lang="en-US" altLang="zh-CN" sz="1600" i="1">
                                      <a:solidFill>
                                        <a:schemeClr val="tx1"/>
                                      </a:solidFill>
                                      <a:latin typeface="Cambria Math" panose="02040503050406030204" pitchFamily="18" charset="0"/>
                                    </a:rPr>
                                    <m:t>h</m:t>
                                  </m:r>
                                  <m:r>
                                    <a:rPr lang="en-US" altLang="zh-CN" sz="1600" i="1">
                                      <a:solidFill>
                                        <a:schemeClr val="tx1"/>
                                      </a:solidFill>
                                      <a:latin typeface="Cambria Math" panose="02040503050406030204" pitchFamily="18" charset="0"/>
                                    </a:rPr>
                                    <m:t>_</m:t>
                                  </m:r>
                                  <m:r>
                                    <a:rPr lang="en-US" altLang="zh-CN" sz="1600" i="1">
                                      <a:solidFill>
                                        <a:schemeClr val="tx1"/>
                                      </a:solidFill>
                                      <a:latin typeface="Cambria Math" panose="02040503050406030204" pitchFamily="18" charset="0"/>
                                    </a:rPr>
                                    <m:t>𝑑</m:t>
                                  </m:r>
                                </m:sub>
                              </m:sSub>
                              <m:r>
                                <a:rPr lang="en-US" altLang="zh-CN" sz="1600" i="1">
                                  <a:solidFill>
                                    <a:schemeClr val="tx1"/>
                                  </a:solidFill>
                                  <a:latin typeface="Cambria Math" panose="02040503050406030204" pitchFamily="18" charset="0"/>
                                </a:rPr>
                                <m:t>−</m:t>
                              </m:r>
                              <m:sSubSup>
                                <m:sSubSupPr>
                                  <m:ctrlPr>
                                    <a:rPr lang="en-US" altLang="zh-CN" sz="1600" i="1" smtClean="0">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𝑐𝑜𝑠𝑡</m:t>
                                  </m:r>
                                </m:e>
                                <m:sub>
                                  <m:r>
                                    <a:rPr lang="en-US" altLang="zh-CN" sz="1600" i="1">
                                      <a:solidFill>
                                        <a:schemeClr val="tx1"/>
                                      </a:solidFill>
                                      <a:latin typeface="Cambria Math" panose="02040503050406030204" pitchFamily="18" charset="0"/>
                                    </a:rPr>
                                    <m:t>h</m:t>
                                  </m:r>
                                  <m:r>
                                    <a:rPr lang="en-US" altLang="zh-CN" sz="1600" i="1">
                                      <a:solidFill>
                                        <a:schemeClr val="tx1"/>
                                      </a:solidFill>
                                      <a:latin typeface="Cambria Math" panose="02040503050406030204" pitchFamily="18" charset="0"/>
                                    </a:rPr>
                                    <m:t>_</m:t>
                                  </m:r>
                                  <m:r>
                                    <a:rPr lang="en-US" altLang="zh-CN" sz="1600" i="1">
                                      <a:solidFill>
                                        <a:schemeClr val="tx1"/>
                                      </a:solidFill>
                                      <a:latin typeface="Cambria Math" panose="02040503050406030204" pitchFamily="18" charset="0"/>
                                    </a:rPr>
                                    <m:t>𝑑</m:t>
                                  </m:r>
                                </m:sub>
                                <m:sup>
                                  <m:r>
                                    <a:rPr lang="en-US" altLang="zh-CN" sz="1600" i="1">
                                      <a:solidFill>
                                        <a:schemeClr val="tx1"/>
                                      </a:solidFill>
                                      <a:latin typeface="Cambria Math" panose="02040503050406030204" pitchFamily="18" charset="0"/>
                                    </a:rPr>
                                    <m:t>′</m:t>
                                  </m:r>
                                </m:sup>
                              </m:sSubSup>
                              <m:r>
                                <a:rPr lang="zh-CN" altLang="en-US" sz="1600" i="1">
                                  <a:solidFill>
                                    <a:schemeClr val="tx1"/>
                                  </a:solidFill>
                                  <a:latin typeface="Cambria Math" panose="02040503050406030204" pitchFamily="18" charset="0"/>
                                </a:rPr>
                                <m:t>）</m:t>
                              </m:r>
                            </m:e>
                          </m:nary>
                        </m:num>
                        <m:den>
                          <m:f>
                            <m:fPr>
                              <m:ctrlPr>
                                <a:rPr lang="en-US" altLang="zh-CN" sz="160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1</m:t>
                              </m:r>
                            </m:num>
                            <m:den>
                              <m:r>
                                <a:rPr lang="en-US" altLang="zh-CN" sz="1600" b="0" i="1" smtClean="0">
                                  <a:solidFill>
                                    <a:schemeClr val="tx1"/>
                                  </a:solidFill>
                                  <a:latin typeface="Cambria Math" panose="02040503050406030204" pitchFamily="18" charset="0"/>
                                </a:rPr>
                                <m:t>𝑛</m:t>
                              </m:r>
                            </m:den>
                          </m:f>
                          <m:nary>
                            <m:naryPr>
                              <m:chr m:val="∑"/>
                              <m:ctrlPr>
                                <a:rPr lang="en-US" altLang="zh-CN" sz="1600" i="1">
                                  <a:solidFill>
                                    <a:schemeClr val="tx1"/>
                                  </a:solidFill>
                                  <a:latin typeface="Cambria Math" panose="02040503050406030204" pitchFamily="18" charset="0"/>
                                </a:rPr>
                              </m:ctrlPr>
                            </m:naryPr>
                            <m:sub>
                              <m:r>
                                <m:rPr>
                                  <m:brk m:alnAt="23"/>
                                </m:rPr>
                                <a:rPr lang="en-US" altLang="zh-CN" sz="1600" i="1">
                                  <a:solidFill>
                                    <a:schemeClr val="tx1"/>
                                  </a:solidFill>
                                  <a:latin typeface="Cambria Math" panose="02040503050406030204" pitchFamily="18" charset="0"/>
                                </a:rPr>
                                <m:t>𝑑</m:t>
                              </m:r>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𝑛</m:t>
                              </m:r>
                            </m:sup>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𝑐𝑜𝑠𝑡</m:t>
                                  </m:r>
                                </m:e>
                                <m:sub>
                                  <m:r>
                                    <a:rPr lang="en-US" altLang="zh-CN" sz="1600" b="0" i="1" smtClean="0">
                                      <a:solidFill>
                                        <a:schemeClr val="tx1"/>
                                      </a:solidFill>
                                      <a:latin typeface="Cambria Math" panose="02040503050406030204" pitchFamily="18" charset="0"/>
                                    </a:rPr>
                                    <m:t>h</m:t>
                                  </m:r>
                                  <m:r>
                                    <a:rPr lang="en-US" altLang="zh-CN" sz="1600" b="0" i="1" smtClean="0">
                                      <a:solidFill>
                                        <a:schemeClr val="tx1"/>
                                      </a:solidFill>
                                      <a:latin typeface="Cambria Math" panose="02040503050406030204" pitchFamily="18" charset="0"/>
                                    </a:rPr>
                                    <m:t>_</m:t>
                                  </m:r>
                                  <m:r>
                                    <a:rPr lang="en-US" altLang="zh-CN" sz="1600" i="1">
                                      <a:solidFill>
                                        <a:schemeClr val="tx1"/>
                                      </a:solidFill>
                                      <a:latin typeface="Cambria Math" panose="02040503050406030204" pitchFamily="18" charset="0"/>
                                    </a:rPr>
                                    <m:t>𝑑</m:t>
                                  </m:r>
                                </m:sub>
                              </m:sSub>
                            </m:e>
                          </m:nary>
                        </m:den>
                      </m:f>
                      <m:r>
                        <a:rPr lang="en-US" altLang="zh-CN" sz="1600" i="1">
                          <a:solidFill>
                            <a:schemeClr val="tx1"/>
                          </a:solidFill>
                          <a:latin typeface="Cambria Math" panose="02040503050406030204" pitchFamily="18" charset="0"/>
                          <a:ea typeface="Cambria Math" panose="02040503050406030204" pitchFamily="18" charset="0"/>
                        </a:rPr>
                        <m:t>×100%</m:t>
                      </m:r>
                    </m:oMath>
                  </m:oMathPara>
                </a14:m>
                <a:endParaRPr lang="en-US" altLang="zh-CN" sz="1600" dirty="0">
                  <a:solidFill>
                    <a:schemeClr val="tx1"/>
                  </a:solidFill>
                </a:endParaRPr>
              </a:p>
              <a:p>
                <a:endParaRPr lang="en-US" altLang="zh-CN" sz="1600" dirty="0">
                  <a:solidFill>
                    <a:schemeClr val="tx1"/>
                  </a:solidFill>
                </a:endParaRPr>
              </a:p>
              <a:p>
                <a:r>
                  <a:rPr lang="zh-CN" altLang="en-US" sz="1600" dirty="0">
                    <a:solidFill>
                      <a:schemeClr val="tx1"/>
                    </a:solidFill>
                  </a:rPr>
                  <a:t>对于所有用户，其降费</a:t>
                </a:r>
                <a:r>
                  <a:rPr lang="zh-CN" altLang="en-US" sz="1600" dirty="0"/>
                  <a:t>率</a:t>
                </a:r>
                <a:r>
                  <a:rPr lang="zh-CN" altLang="en-US" sz="1600" dirty="0">
                    <a:solidFill>
                      <a:schemeClr val="tx1"/>
                    </a:solidFill>
                  </a:rPr>
                  <a:t>为所有</a:t>
                </a:r>
                <a:r>
                  <a:rPr lang="en-US" altLang="zh-CN" sz="1600" dirty="0">
                    <a:solidFill>
                      <a:schemeClr val="tx1"/>
                    </a:solidFill>
                  </a:rPr>
                  <a:t>m</a:t>
                </a:r>
                <a:r>
                  <a:rPr lang="zh-CN" altLang="en-US" sz="1600" dirty="0">
                    <a:solidFill>
                      <a:schemeClr val="tx1"/>
                    </a:solidFill>
                  </a:rPr>
                  <a:t>个用户（</a:t>
                </a:r>
                <a:r>
                  <a:rPr lang="en-US" altLang="zh-CN" sz="1600" dirty="0" err="1">
                    <a:solidFill>
                      <a:schemeClr val="tx1"/>
                    </a:solidFill>
                  </a:rPr>
                  <a:t>m×n</a:t>
                </a:r>
                <a:r>
                  <a:rPr lang="zh-CN" altLang="en-US" sz="1600" dirty="0">
                    <a:solidFill>
                      <a:schemeClr val="tx1"/>
                    </a:solidFill>
                  </a:rPr>
                  <a:t>）</a:t>
                </a:r>
                <a:r>
                  <a:rPr lang="zh-CN" altLang="en-US" sz="1600" dirty="0"/>
                  <a:t>日</a:t>
                </a:r>
                <a:r>
                  <a:rPr lang="zh-CN" altLang="en-US" sz="1600" dirty="0">
                    <a:solidFill>
                      <a:schemeClr val="tx1"/>
                    </a:solidFill>
                  </a:rPr>
                  <a:t>的平均：</a:t>
                </a:r>
                <a:endParaRPr lang="en-US" altLang="zh-CN" sz="1600" dirty="0">
                  <a:solidFill>
                    <a:schemeClr val="tx1"/>
                  </a:solidFill>
                </a:endParaRPr>
              </a:p>
              <a:p>
                <a:endParaRPr lang="en-US" altLang="zh-CN" sz="1600" dirty="0">
                  <a:solidFill>
                    <a:schemeClr val="tx1"/>
                  </a:solidFill>
                </a:endParaRPr>
              </a:p>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rPr>
                        <m:t>𝑅</m:t>
                      </m:r>
                      <m:r>
                        <a:rPr lang="en-US" altLang="zh-CN" sz="1600" b="0" i="1" smtClean="0">
                          <a:solidFill>
                            <a:schemeClr val="tx1"/>
                          </a:solidFill>
                          <a:latin typeface="Cambria Math" panose="02040503050406030204" pitchFamily="18" charset="0"/>
                          <a:ea typeface="Cambria Math" panose="02040503050406030204" pitchFamily="18" charset="0"/>
                        </a:rPr>
                        <m:t>=</m:t>
                      </m:r>
                      <m:f>
                        <m:fPr>
                          <m:ctrlPr>
                            <a:rPr lang="en-US" altLang="zh-CN" sz="1600" i="1">
                              <a:solidFill>
                                <a:schemeClr val="tx1"/>
                              </a:solidFill>
                              <a:latin typeface="Cambria Math" panose="02040503050406030204" pitchFamily="18" charset="0"/>
                            </a:rPr>
                          </m:ctrlPr>
                        </m:fPr>
                        <m:num>
                          <m:f>
                            <m:fPr>
                              <m:ctrlPr>
                                <a:rPr lang="en-US" altLang="zh-CN" sz="160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1</m:t>
                              </m:r>
                            </m:num>
                            <m:den>
                              <m:r>
                                <a:rPr lang="en-US" altLang="zh-CN" sz="1600" b="0" i="1" smtClean="0">
                                  <a:solidFill>
                                    <a:schemeClr val="tx1"/>
                                  </a:solidFill>
                                  <a:latin typeface="Cambria Math" panose="02040503050406030204" pitchFamily="18" charset="0"/>
                                </a:rPr>
                                <m:t>𝑚</m:t>
                              </m:r>
                              <m:r>
                                <a:rPr lang="en-US" altLang="zh-CN" sz="1600" i="1">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𝑛</m:t>
                              </m:r>
                            </m:den>
                          </m:f>
                          <m:nary>
                            <m:naryPr>
                              <m:chr m:val="∑"/>
                              <m:ctrlPr>
                                <a:rPr lang="en-US" altLang="zh-CN" sz="1600" i="1" smtClean="0">
                                  <a:solidFill>
                                    <a:schemeClr val="tx1"/>
                                  </a:solidFill>
                                  <a:latin typeface="Cambria Math" panose="02040503050406030204" pitchFamily="18" charset="0"/>
                                </a:rPr>
                              </m:ctrlPr>
                            </m:naryPr>
                            <m:sub>
                              <m:r>
                                <m:rPr>
                                  <m:brk m:alnAt="23"/>
                                </m:rPr>
                                <a:rPr lang="en-US" altLang="zh-CN" sz="1600" i="1">
                                  <a:solidFill>
                                    <a:schemeClr val="tx1"/>
                                  </a:solidFill>
                                  <a:latin typeface="Cambria Math" panose="02040503050406030204" pitchFamily="18" charset="0"/>
                                </a:rPr>
                                <m:t>h</m:t>
                              </m:r>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𝑚</m:t>
                              </m:r>
                            </m:sup>
                            <m:e>
                              <m:nary>
                                <m:naryPr>
                                  <m:chr m:val="∑"/>
                                  <m:ctrlPr>
                                    <a:rPr lang="en-US" altLang="zh-CN" sz="1600" i="1">
                                      <a:solidFill>
                                        <a:schemeClr val="tx1"/>
                                      </a:solidFill>
                                      <a:latin typeface="Cambria Math" panose="02040503050406030204" pitchFamily="18" charset="0"/>
                                    </a:rPr>
                                  </m:ctrlPr>
                                </m:naryPr>
                                <m:sub>
                                  <m:r>
                                    <m:rPr>
                                      <m:brk m:alnAt="23"/>
                                    </m:rPr>
                                    <a:rPr lang="en-US" altLang="zh-CN" sz="1600" i="1">
                                      <a:solidFill>
                                        <a:schemeClr val="tx1"/>
                                      </a:solidFill>
                                      <a:latin typeface="Cambria Math" panose="02040503050406030204" pitchFamily="18" charset="0"/>
                                    </a:rPr>
                                    <m:t>𝑑</m:t>
                                  </m:r>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𝑛</m:t>
                                  </m:r>
                                </m:sup>
                                <m:e>
                                  <m:sSub>
                                    <m:sSubPr>
                                      <m:ctrlPr>
                                        <a:rPr lang="en-US" altLang="zh-CN" sz="1600" i="1">
                                          <a:solidFill>
                                            <a:schemeClr val="tx1"/>
                                          </a:solidFill>
                                          <a:latin typeface="Cambria Math" panose="02040503050406030204" pitchFamily="18" charset="0"/>
                                        </a:rPr>
                                      </m:ctrlPr>
                                    </m:sSubPr>
                                    <m:e>
                                      <m:r>
                                        <a:rPr lang="zh-CN" altLang="en-US" sz="1600" i="1" smtClean="0">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𝑐𝑜𝑠𝑡</m:t>
                                      </m:r>
                                    </m:e>
                                    <m:sub>
                                      <m:r>
                                        <a:rPr lang="en-US" altLang="zh-CN" sz="1600" i="1">
                                          <a:solidFill>
                                            <a:schemeClr val="tx1"/>
                                          </a:solidFill>
                                          <a:latin typeface="Cambria Math" panose="02040503050406030204" pitchFamily="18" charset="0"/>
                                        </a:rPr>
                                        <m:t>h</m:t>
                                      </m:r>
                                      <m:r>
                                        <a:rPr lang="en-US" altLang="zh-CN" sz="1600" i="1">
                                          <a:solidFill>
                                            <a:schemeClr val="tx1"/>
                                          </a:solidFill>
                                          <a:latin typeface="Cambria Math" panose="02040503050406030204" pitchFamily="18" charset="0"/>
                                        </a:rPr>
                                        <m:t>_</m:t>
                                      </m:r>
                                      <m:r>
                                        <a:rPr lang="en-US" altLang="zh-CN" sz="1600" i="1">
                                          <a:solidFill>
                                            <a:schemeClr val="tx1"/>
                                          </a:solidFill>
                                          <a:latin typeface="Cambria Math" panose="02040503050406030204" pitchFamily="18" charset="0"/>
                                        </a:rPr>
                                        <m:t>𝑑</m:t>
                                      </m:r>
                                    </m:sub>
                                  </m:sSub>
                                  <m:r>
                                    <a:rPr lang="en-US" altLang="zh-CN" sz="1600" i="1">
                                      <a:solidFill>
                                        <a:schemeClr val="tx1"/>
                                      </a:solidFill>
                                      <a:latin typeface="Cambria Math" panose="02040503050406030204" pitchFamily="18" charset="0"/>
                                    </a:rPr>
                                    <m:t>−</m:t>
                                  </m:r>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𝑐𝑜𝑠𝑡</m:t>
                                      </m:r>
                                    </m:e>
                                    <m:sub>
                                      <m:r>
                                        <a:rPr lang="en-US" altLang="zh-CN" sz="1600" i="1">
                                          <a:solidFill>
                                            <a:schemeClr val="tx1"/>
                                          </a:solidFill>
                                          <a:latin typeface="Cambria Math" panose="02040503050406030204" pitchFamily="18" charset="0"/>
                                        </a:rPr>
                                        <m:t>h</m:t>
                                      </m:r>
                                      <m:r>
                                        <a:rPr lang="en-US" altLang="zh-CN" sz="1600" i="1">
                                          <a:solidFill>
                                            <a:schemeClr val="tx1"/>
                                          </a:solidFill>
                                          <a:latin typeface="Cambria Math" panose="02040503050406030204" pitchFamily="18" charset="0"/>
                                        </a:rPr>
                                        <m:t>_</m:t>
                                      </m:r>
                                      <m:r>
                                        <a:rPr lang="en-US" altLang="zh-CN" sz="1600" i="1">
                                          <a:solidFill>
                                            <a:schemeClr val="tx1"/>
                                          </a:solidFill>
                                          <a:latin typeface="Cambria Math" panose="02040503050406030204" pitchFamily="18" charset="0"/>
                                        </a:rPr>
                                        <m:t>𝑑</m:t>
                                      </m:r>
                                    </m:sub>
                                    <m:sup>
                                      <m:r>
                                        <a:rPr lang="en-US" altLang="zh-CN" sz="1600" i="1">
                                          <a:solidFill>
                                            <a:schemeClr val="tx1"/>
                                          </a:solidFill>
                                          <a:latin typeface="Cambria Math" panose="02040503050406030204" pitchFamily="18" charset="0"/>
                                        </a:rPr>
                                        <m:t>′</m:t>
                                      </m:r>
                                    </m:sup>
                                  </m:sSubSup>
                                  <m:r>
                                    <a:rPr lang="zh-CN" altLang="en-US" sz="1600" i="1">
                                      <a:solidFill>
                                        <a:schemeClr val="tx1"/>
                                      </a:solidFill>
                                      <a:latin typeface="Cambria Math" panose="02040503050406030204" pitchFamily="18" charset="0"/>
                                    </a:rPr>
                                    <m:t>）</m:t>
                                  </m:r>
                                </m:e>
                              </m:nary>
                            </m:e>
                          </m:nary>
                        </m:num>
                        <m:den>
                          <m:f>
                            <m:fPr>
                              <m:ctrlPr>
                                <a:rPr lang="en-US" altLang="zh-CN" sz="160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1</m:t>
                              </m:r>
                            </m:num>
                            <m:den>
                              <m:r>
                                <m:rPr>
                                  <m:sty m:val="p"/>
                                </m:rPr>
                                <a:rPr lang="en-US" altLang="zh-CN" sz="1600" i="1">
                                  <a:solidFill>
                                    <a:schemeClr val="tx1"/>
                                  </a:solidFill>
                                  <a:latin typeface="Cambria Math" panose="02040503050406030204" pitchFamily="18" charset="0"/>
                                </a:rPr>
                                <m:t>m</m:t>
                              </m:r>
                              <m:r>
                                <a:rPr lang="en-US" altLang="zh-CN" sz="160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𝑛</m:t>
                              </m:r>
                            </m:den>
                          </m:f>
                          <m:nary>
                            <m:naryPr>
                              <m:chr m:val="∑"/>
                              <m:ctrlPr>
                                <a:rPr lang="en-US" altLang="zh-CN" sz="1600" i="1">
                                  <a:solidFill>
                                    <a:schemeClr val="tx1"/>
                                  </a:solidFill>
                                  <a:latin typeface="Cambria Math" panose="02040503050406030204" pitchFamily="18" charset="0"/>
                                </a:rPr>
                              </m:ctrlPr>
                            </m:naryPr>
                            <m:sub>
                              <m:r>
                                <m:rPr>
                                  <m:brk m:alnAt="23"/>
                                </m:rPr>
                                <a:rPr lang="en-US" altLang="zh-CN" sz="1600" i="1">
                                  <a:solidFill>
                                    <a:schemeClr val="tx1"/>
                                  </a:solidFill>
                                  <a:latin typeface="Cambria Math" panose="02040503050406030204" pitchFamily="18" charset="0"/>
                                </a:rPr>
                                <m:t>h</m:t>
                              </m:r>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𝑚</m:t>
                              </m:r>
                            </m:sup>
                            <m:e>
                              <m:nary>
                                <m:naryPr>
                                  <m:chr m:val="∑"/>
                                  <m:ctrlPr>
                                    <a:rPr lang="en-US" altLang="zh-CN" sz="1600" i="1">
                                      <a:solidFill>
                                        <a:schemeClr val="tx1"/>
                                      </a:solidFill>
                                      <a:latin typeface="Cambria Math" panose="02040503050406030204" pitchFamily="18" charset="0"/>
                                    </a:rPr>
                                  </m:ctrlPr>
                                </m:naryPr>
                                <m:sub>
                                  <m:r>
                                    <m:rPr>
                                      <m:brk m:alnAt="23"/>
                                    </m:rPr>
                                    <a:rPr lang="en-US" altLang="zh-CN" sz="1600" i="1">
                                      <a:solidFill>
                                        <a:schemeClr val="tx1"/>
                                      </a:solidFill>
                                      <a:latin typeface="Cambria Math" panose="02040503050406030204" pitchFamily="18" charset="0"/>
                                    </a:rPr>
                                    <m:t>𝑑</m:t>
                                  </m:r>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𝑛</m:t>
                                  </m:r>
                                </m:sup>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𝑐𝑜𝑠𝑡</m:t>
                                      </m:r>
                                    </m:e>
                                    <m:sub>
                                      <m:r>
                                        <a:rPr lang="en-US" altLang="zh-CN" sz="1600" b="0" i="1" smtClean="0">
                                          <a:solidFill>
                                            <a:schemeClr val="tx1"/>
                                          </a:solidFill>
                                          <a:latin typeface="Cambria Math" panose="02040503050406030204" pitchFamily="18" charset="0"/>
                                        </a:rPr>
                                        <m:t>h</m:t>
                                      </m:r>
                                      <m:r>
                                        <a:rPr lang="en-US" altLang="zh-CN" sz="1600" b="0" i="1" smtClean="0">
                                          <a:solidFill>
                                            <a:schemeClr val="tx1"/>
                                          </a:solidFill>
                                          <a:latin typeface="Cambria Math" panose="02040503050406030204" pitchFamily="18" charset="0"/>
                                        </a:rPr>
                                        <m:t>_</m:t>
                                      </m:r>
                                      <m:r>
                                        <a:rPr lang="en-US" altLang="zh-CN" sz="1600" i="1">
                                          <a:solidFill>
                                            <a:schemeClr val="tx1"/>
                                          </a:solidFill>
                                          <a:latin typeface="Cambria Math" panose="02040503050406030204" pitchFamily="18" charset="0"/>
                                        </a:rPr>
                                        <m:t>𝑑</m:t>
                                      </m:r>
                                    </m:sub>
                                  </m:sSub>
                                </m:e>
                              </m:nary>
                            </m:e>
                          </m:nary>
                        </m:den>
                      </m:f>
                      <m:r>
                        <a:rPr lang="en-US" altLang="zh-CN" sz="1600" i="1" smtClean="0">
                          <a:solidFill>
                            <a:schemeClr val="tx1"/>
                          </a:solidFill>
                          <a:latin typeface="Cambria Math" panose="02040503050406030204" pitchFamily="18" charset="0"/>
                          <a:ea typeface="Cambria Math" panose="02040503050406030204" pitchFamily="18" charset="0"/>
                        </a:rPr>
                        <m:t>×100%</m:t>
                      </m:r>
                    </m:oMath>
                  </m:oMathPara>
                </a14:m>
                <a:endParaRPr lang="en-US" altLang="zh-CN" sz="1600" dirty="0">
                  <a:solidFill>
                    <a:srgbClr val="C00000"/>
                  </a:solidFill>
                </a:endParaRPr>
              </a:p>
            </p:txBody>
          </p:sp>
        </mc:Choice>
        <mc:Fallback xmlns="">
          <p:sp>
            <p:nvSpPr>
              <p:cNvPr id="5" name="文本框 4">
                <a:extLst>
                  <a:ext uri="{FF2B5EF4-FFF2-40B4-BE49-F238E27FC236}">
                    <a16:creationId xmlns:a16="http://schemas.microsoft.com/office/drawing/2014/main" id="{6987BCB8-3109-08BB-4FD5-9F4B9631D3D2}"/>
                  </a:ext>
                </a:extLst>
              </p:cNvPr>
              <p:cNvSpPr txBox="1">
                <a:spLocks noRot="1" noChangeAspect="1" noMove="1" noResize="1" noEditPoints="1" noAdjustHandles="1" noChangeArrowheads="1" noChangeShapeType="1" noTextEdit="1"/>
              </p:cNvSpPr>
              <p:nvPr/>
            </p:nvSpPr>
            <p:spPr>
              <a:xfrm>
                <a:off x="5142760" y="1344022"/>
                <a:ext cx="6419488" cy="4792081"/>
              </a:xfrm>
              <a:prstGeom prst="rect">
                <a:avLst/>
              </a:prstGeom>
              <a:blipFill>
                <a:blip r:embed="rId4"/>
                <a:stretch>
                  <a:fillRect l="-665" t="-6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7145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D02D3-CA80-23A2-1509-E781CE2DC5B1}"/>
            </a:ext>
          </a:extLst>
        </p:cNvPr>
        <p:cNvGrpSpPr/>
        <p:nvPr/>
      </p:nvGrpSpPr>
      <p:grpSpPr>
        <a:xfrm>
          <a:off x="0" y="0"/>
          <a:ext cx="0" cy="0"/>
          <a:chOff x="0" y="0"/>
          <a:chExt cx="0" cy="0"/>
        </a:xfrm>
      </p:grpSpPr>
      <p:sp>
        <p:nvSpPr>
          <p:cNvPr id="5" name="标题 6">
            <a:extLst>
              <a:ext uri="{FF2B5EF4-FFF2-40B4-BE49-F238E27FC236}">
                <a16:creationId xmlns:a16="http://schemas.microsoft.com/office/drawing/2014/main" id="{6BC3A8B3-76A4-CE70-0098-D5376DE881EC}"/>
              </a:ext>
            </a:extLst>
          </p:cNvPr>
          <p:cNvSpPr txBox="1"/>
          <p:nvPr/>
        </p:nvSpPr>
        <p:spPr>
          <a:xfrm>
            <a:off x="578496" y="436622"/>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kumimoji="1" lang="zh-CN" altLang="en-US" sz="2800" b="1" dirty="0">
                <a:solidFill>
                  <a:srgbClr val="FF7900"/>
                </a:solidFill>
                <a:latin typeface="微软雅黑" pitchFamily="34" charset="-122"/>
                <a:ea typeface="微软雅黑" pitchFamily="34" charset="-122"/>
              </a:rPr>
              <a:t>四</a:t>
            </a:r>
            <a:r>
              <a:rPr lang="zh-CN" altLang="en-US" sz="2800" dirty="0">
                <a:latin typeface="Arial" panose="020B0604020202020204" pitchFamily="34" charset="0"/>
              </a:rPr>
              <a:t>、系统</a:t>
            </a:r>
            <a:r>
              <a:rPr lang="zh-CN" altLang="en-US" sz="2800" dirty="0">
                <a:latin typeface="Arial" panose="020B0604020202020204" pitchFamily="34" charset="0"/>
                <a:sym typeface="Arial" panose="020B0604020202020204" pitchFamily="34" charset="0"/>
              </a:rPr>
              <a:t>测试汇报</a:t>
            </a:r>
            <a:r>
              <a:rPr lang="en-US" altLang="zh-CN" sz="2800" dirty="0">
                <a:latin typeface="Arial" panose="020B0604020202020204" pitchFamily="34" charset="0"/>
                <a:sym typeface="Arial" panose="020B0604020202020204" pitchFamily="34" charset="0"/>
              </a:rPr>
              <a:t>/</a:t>
            </a:r>
            <a:r>
              <a:rPr kumimoji="1" lang="zh-CN" altLang="en-US" sz="2400" dirty="0">
                <a:solidFill>
                  <a:schemeClr val="tx1"/>
                </a:solidFill>
              </a:rPr>
              <a:t>②智能建议补充测试</a:t>
            </a:r>
            <a:r>
              <a:rPr kumimoji="1" lang="en-US" altLang="zh-CN" sz="2400" dirty="0">
                <a:solidFill>
                  <a:schemeClr val="tx1"/>
                </a:solidFill>
              </a:rPr>
              <a:t>/</a:t>
            </a:r>
            <a:r>
              <a:rPr lang="en-US" altLang="zh-CN" sz="2400" dirty="0">
                <a:solidFill>
                  <a:schemeClr val="tx1"/>
                </a:solidFill>
                <a:latin typeface="Arial" panose="020B0604020202020204" pitchFamily="34" charset="0"/>
                <a:sym typeface="Arial" panose="020B0604020202020204" pitchFamily="34" charset="0"/>
              </a:rPr>
              <a:t> </a:t>
            </a:r>
            <a:r>
              <a:rPr lang="zh-CN" altLang="en-US" sz="2400" b="0" dirty="0">
                <a:latin typeface="Arial" panose="020B0604020202020204" pitchFamily="34" charset="0"/>
                <a:sym typeface="Arial" panose="020B0604020202020204" pitchFamily="34" charset="0"/>
              </a:rPr>
              <a:t>测试结果</a:t>
            </a:r>
          </a:p>
          <a:p>
            <a:endParaRPr lang="zh-CN" altLang="en-US" dirty="0">
              <a:solidFill>
                <a:schemeClr val="tx1"/>
              </a:solidFill>
              <a:latin typeface="Arial" panose="020B0604020202020204" pitchFamily="34" charset="0"/>
              <a:sym typeface="Arial" panose="020B0604020202020204" pitchFamily="34" charset="0"/>
            </a:endParaRPr>
          </a:p>
        </p:txBody>
      </p:sp>
      <p:sp>
        <p:nvSpPr>
          <p:cNvPr id="2" name="灯片编号占位符 1">
            <a:extLst>
              <a:ext uri="{FF2B5EF4-FFF2-40B4-BE49-F238E27FC236}">
                <a16:creationId xmlns:a16="http://schemas.microsoft.com/office/drawing/2014/main" id="{22F0B593-7D36-1835-15E1-E7FBF4C7CECB}"/>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sym typeface="Arial" panose="020B0604020202020204" pitchFamily="34" charset="0"/>
              </a:rPr>
              <a:t>13</a:t>
            </a:fld>
            <a:endParaRPr lang="zh-CN" altLang="en-US" dirty="0">
              <a:sym typeface="Arial" panose="020B0604020202020204" pitchFamily="34" charset="0"/>
            </a:endParaRPr>
          </a:p>
        </p:txBody>
      </p:sp>
      <p:graphicFrame>
        <p:nvGraphicFramePr>
          <p:cNvPr id="3" name="表格 2">
            <a:extLst>
              <a:ext uri="{FF2B5EF4-FFF2-40B4-BE49-F238E27FC236}">
                <a16:creationId xmlns:a16="http://schemas.microsoft.com/office/drawing/2014/main" id="{9958CFEE-DDA8-DDAB-4620-203D807B3415}"/>
              </a:ext>
            </a:extLst>
          </p:cNvPr>
          <p:cNvGraphicFramePr>
            <a:graphicFrameLocks noGrp="1"/>
          </p:cNvGraphicFramePr>
          <p:nvPr/>
        </p:nvGraphicFramePr>
        <p:xfrm>
          <a:off x="578495" y="2291509"/>
          <a:ext cx="10980093" cy="3657565"/>
        </p:xfrm>
        <a:graphic>
          <a:graphicData uri="http://schemas.openxmlformats.org/drawingml/2006/table">
            <a:tbl>
              <a:tblPr firstRow="1" bandRow="1">
                <a:tableStyleId>{5C22544A-7EE6-4342-B048-85BDC9FD1C3A}</a:tableStyleId>
              </a:tblPr>
              <a:tblGrid>
                <a:gridCol w="600600">
                  <a:extLst>
                    <a:ext uri="{9D8B030D-6E8A-4147-A177-3AD203B41FA5}">
                      <a16:colId xmlns:a16="http://schemas.microsoft.com/office/drawing/2014/main" val="1629154436"/>
                    </a:ext>
                  </a:extLst>
                </a:gridCol>
                <a:gridCol w="2000144">
                  <a:extLst>
                    <a:ext uri="{9D8B030D-6E8A-4147-A177-3AD203B41FA5}">
                      <a16:colId xmlns:a16="http://schemas.microsoft.com/office/drawing/2014/main" val="20001"/>
                    </a:ext>
                  </a:extLst>
                </a:gridCol>
                <a:gridCol w="1759054">
                  <a:extLst>
                    <a:ext uri="{9D8B030D-6E8A-4147-A177-3AD203B41FA5}">
                      <a16:colId xmlns:a16="http://schemas.microsoft.com/office/drawing/2014/main" val="778152341"/>
                    </a:ext>
                  </a:extLst>
                </a:gridCol>
                <a:gridCol w="1816080">
                  <a:extLst>
                    <a:ext uri="{9D8B030D-6E8A-4147-A177-3AD203B41FA5}">
                      <a16:colId xmlns:a16="http://schemas.microsoft.com/office/drawing/2014/main" val="568570582"/>
                    </a:ext>
                  </a:extLst>
                </a:gridCol>
                <a:gridCol w="865567">
                  <a:extLst>
                    <a:ext uri="{9D8B030D-6E8A-4147-A177-3AD203B41FA5}">
                      <a16:colId xmlns:a16="http://schemas.microsoft.com/office/drawing/2014/main" val="1816311489"/>
                    </a:ext>
                  </a:extLst>
                </a:gridCol>
                <a:gridCol w="867104">
                  <a:extLst>
                    <a:ext uri="{9D8B030D-6E8A-4147-A177-3AD203B41FA5}">
                      <a16:colId xmlns:a16="http://schemas.microsoft.com/office/drawing/2014/main" val="269708781"/>
                    </a:ext>
                  </a:extLst>
                </a:gridCol>
                <a:gridCol w="1535772">
                  <a:extLst>
                    <a:ext uri="{9D8B030D-6E8A-4147-A177-3AD203B41FA5}">
                      <a16:colId xmlns:a16="http://schemas.microsoft.com/office/drawing/2014/main" val="2010034083"/>
                    </a:ext>
                  </a:extLst>
                </a:gridCol>
                <a:gridCol w="1535772">
                  <a:extLst>
                    <a:ext uri="{9D8B030D-6E8A-4147-A177-3AD203B41FA5}">
                      <a16:colId xmlns:a16="http://schemas.microsoft.com/office/drawing/2014/main" val="3467069120"/>
                    </a:ext>
                  </a:extLst>
                </a:gridCol>
              </a:tblGrid>
              <a:tr h="496846">
                <a:tc>
                  <a:txBody>
                    <a:bodyPr/>
                    <a:lstStyle/>
                    <a:p>
                      <a:pPr algn="ct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序号</a:t>
                      </a:r>
                    </a:p>
                  </a:txBody>
                  <a:tcPr marL="91419" marR="91419" marT="45709" marB="45709" anchor="ctr">
                    <a:solidFill>
                      <a:srgbClr val="FF7900"/>
                    </a:solidFill>
                  </a:tcPr>
                </a:tc>
                <a:tc>
                  <a:txBody>
                    <a:bodyPr/>
                    <a:lstStyle/>
                    <a:p>
                      <a:pPr algn="ct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测试类别</a:t>
                      </a:r>
                    </a:p>
                  </a:txBody>
                  <a:tcPr marL="91419" marR="91419" marT="45709" marB="45709" anchor="ctr">
                    <a:solidFill>
                      <a:srgbClr val="FF7900"/>
                    </a:solidFill>
                  </a:tcPr>
                </a:tc>
                <a:tc>
                  <a:txBody>
                    <a:bodyPr/>
                    <a:lstStyle/>
                    <a:p>
                      <a:pPr algn="ct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用电特征</a:t>
                      </a:r>
                    </a:p>
                  </a:txBody>
                  <a:tcPr marL="91419" marR="91419" marT="45709" marB="45709" anchor="ctr">
                    <a:solidFill>
                      <a:srgbClr val="FF7900"/>
                    </a:solidFill>
                  </a:tcPr>
                </a:tc>
                <a:tc>
                  <a:txBody>
                    <a:bodyPr/>
                    <a:lstStyle/>
                    <a:p>
                      <a:pPr algn="ct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装机</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配储</a:t>
                      </a:r>
                    </a:p>
                  </a:txBody>
                  <a:tcPr marL="91419" marR="91419" marT="45709" marB="45709" anchor="ctr">
                    <a:solidFill>
                      <a:srgbClr val="FF7900"/>
                    </a:solidFill>
                  </a:tcPr>
                </a:tc>
                <a:tc>
                  <a:txBody>
                    <a:bodyPr/>
                    <a:lstStyle/>
                    <a:p>
                      <a:pPr algn="ct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样本数</a:t>
                      </a:r>
                    </a:p>
                  </a:txBody>
                  <a:tcPr marL="91419" marR="91419" marT="45709" marB="45709" anchor="ctr">
                    <a:solidFill>
                      <a:srgbClr val="FF7900"/>
                    </a:solidFill>
                  </a:tcPr>
                </a:tc>
                <a:tc>
                  <a:txBody>
                    <a:bodyPr/>
                    <a:lstStyle/>
                    <a:p>
                      <a:pPr algn="ct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测试周期</a:t>
                      </a:r>
                    </a:p>
                  </a:txBody>
                  <a:tcPr marL="91419" marR="91419" marT="45709" marB="45709" anchor="ctr">
                    <a:solidFill>
                      <a:srgbClr val="FF7900"/>
                    </a:solidFill>
                  </a:tcPr>
                </a:tc>
                <a:tc>
                  <a:txBody>
                    <a:bodyPr/>
                    <a:lstStyle/>
                    <a:p>
                      <a:pPr algn="ct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降费率</a:t>
                      </a:r>
                    </a:p>
                  </a:txBody>
                  <a:tcPr marL="91419" marR="91419" marT="45709" marB="45709" anchor="ctr">
                    <a:solidFill>
                      <a:srgbClr val="FF7900"/>
                    </a:solidFill>
                  </a:tcPr>
                </a:tc>
                <a:tc>
                  <a:txBody>
                    <a:bodyPr/>
                    <a:lstStyle/>
                    <a:p>
                      <a:pPr algn="ct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有效建议占比</a:t>
                      </a:r>
                    </a:p>
                  </a:txBody>
                  <a:tcPr marL="91419" marR="91419" marT="45709" marB="45709" anchor="ctr">
                    <a:solidFill>
                      <a:srgbClr val="FF7900"/>
                    </a:solidFill>
                  </a:tcPr>
                </a:tc>
                <a:extLst>
                  <a:ext uri="{0D108BD9-81ED-4DB2-BD59-A6C34878D82A}">
                    <a16:rowId xmlns:a16="http://schemas.microsoft.com/office/drawing/2014/main" val="101643895"/>
                  </a:ext>
                </a:extLst>
              </a:tr>
              <a:tr h="450972">
                <a:tc rowSpan="7">
                  <a:txBody>
                    <a:bodyPr/>
                    <a:lstStyle/>
                    <a:p>
                      <a:pPr marL="0" algn="ctr" defTabSz="914400" rtl="0" eaLnBrk="1" fontAlgn="ctr" latinLnBrk="0" hangingPunct="1"/>
                      <a:r>
                        <a:rPr lang="en-US" altLang="zh-CN" sz="16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endParaRPr lang="zh-CN" altLang="en-US" sz="16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rowSpan="7">
                  <a:txBody>
                    <a:bodyPr/>
                    <a:lstStyle/>
                    <a:p>
                      <a:pPr marL="0" algn="ctr" defTabSz="914400" rtl="0" eaLnBrk="1" fontAlgn="ctr" latinLnBrk="0" hangingPunct="1"/>
                      <a:r>
                        <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智能建议算法</a:t>
                      </a:r>
                      <a:endParaRPr lang="en-US" altLang="zh-CN"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ctr" defTabSz="914400" rtl="0" eaLnBrk="1" fontAlgn="ctr" latinLnBrk="0" hangingPunct="1"/>
                      <a:r>
                        <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效果测试</a:t>
                      </a:r>
                    </a:p>
                  </a:txBody>
                  <a:tcPr marL="91419" marR="91419" marT="45709" marB="45709" anchor="ctr">
                    <a:solidFill>
                      <a:schemeClr val="bg1">
                        <a:lumMod val="95000"/>
                      </a:schemeClr>
                    </a:solidFill>
                  </a:tcPr>
                </a:tc>
                <a:tc rowSpan="3">
                  <a:txBody>
                    <a:bodyPr/>
                    <a:lstStyle/>
                    <a:p>
                      <a:pPr marL="0" algn="ctr" defTabSz="914400" rtl="0" eaLnBrk="1" fontAlgn="ctr" latinLnBrk="0" hangingPunct="1"/>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全天用电</a:t>
                      </a:r>
                      <a:endPar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p>
                      <a:pPr marL="0" algn="ctr" defTabSz="914400" rtl="0" eaLnBrk="1" fontAlgn="ctr" latinLnBrk="0" hangingPunct="1"/>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（自由职业）</a:t>
                      </a:r>
                    </a:p>
                  </a:txBody>
                  <a:tcPr marL="91419" marR="91419" marT="45709" marB="45709" anchor="ctr">
                    <a:solidFill>
                      <a:schemeClr val="bg1">
                        <a:lumMod val="95000"/>
                      </a:schemeClr>
                    </a:solidFill>
                  </a:tcPr>
                </a:tc>
                <a:tc>
                  <a:txBody>
                    <a:bodyPr/>
                    <a:lstStyle/>
                    <a:p>
                      <a:pPr marL="0" algn="ctr" defTabSz="914400" rtl="0" eaLnBrk="1" fontAlgn="ctr" latinLnBrk="0" hangingPunct="1"/>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10kw+10kwh</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algn="ctr"/>
                      <a:r>
                        <a:rPr lang="en-US" altLang="zh-CN" sz="1200" dirty="0"/>
                        <a:t>50</a:t>
                      </a:r>
                      <a:endParaRPr lang="zh-CN" altLang="en-US" sz="1200" dirty="0"/>
                    </a:p>
                  </a:txBody>
                  <a:tcPr marL="7618" marR="7618" marT="7618" marB="0" anchor="ctr">
                    <a:solidFill>
                      <a:schemeClr val="bg1">
                        <a:lumMod val="95000"/>
                      </a:schemeClr>
                    </a:solidFill>
                  </a:tcPr>
                </a:tc>
                <a:tc rowSpan="7">
                  <a:txBody>
                    <a:bodyPr/>
                    <a:lstStyle/>
                    <a:p>
                      <a:pPr algn="ctr"/>
                      <a:r>
                        <a:rPr lang="en-US" altLang="zh-CN" sz="1200" dirty="0"/>
                        <a:t>7</a:t>
                      </a:r>
                      <a:r>
                        <a:rPr lang="zh-CN" altLang="en-US" sz="1200" dirty="0"/>
                        <a:t>月</a:t>
                      </a:r>
                      <a:r>
                        <a:rPr lang="en-US" altLang="zh-CN" sz="1200" dirty="0"/>
                        <a:t>-12</a:t>
                      </a:r>
                      <a:r>
                        <a:rPr lang="zh-CN" altLang="en-US" sz="1200" dirty="0"/>
                        <a:t>月</a:t>
                      </a:r>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dk1"/>
                          </a:solidFill>
                          <a:latin typeface="+mn-lt"/>
                          <a:ea typeface="+mn-ea"/>
                          <a:cs typeface="+mn-cs"/>
                        </a:rPr>
                        <a:t>0.08%</a:t>
                      </a:r>
                      <a:endParaRPr lang="zh-CN" altLang="en-US" sz="1400" b="0" kern="1200" dirty="0">
                        <a:solidFill>
                          <a:schemeClr val="dk1"/>
                        </a:solidFill>
                        <a:latin typeface="+mn-lt"/>
                        <a:ea typeface="+mn-ea"/>
                        <a:cs typeface="+mn-cs"/>
                      </a:endParaRPr>
                    </a:p>
                  </a:txBody>
                  <a:tcPr marL="7618" marR="7618" marT="7618" marB="0" anchor="ctr">
                    <a:solidFill>
                      <a:schemeClr val="bg1">
                        <a:lumMod val="95000"/>
                      </a:schemeClr>
                    </a:solidFill>
                  </a:tcPr>
                </a:tc>
                <a:tc>
                  <a:txBody>
                    <a:bodyPr/>
                    <a:lstStyle/>
                    <a:p>
                      <a:pPr marL="0" algn="ctr" defTabSz="914400" rtl="0" eaLnBrk="1" latinLnBrk="0" hangingPunct="1"/>
                      <a:r>
                        <a:rPr lang="en-US" sz="1400" b="0" kern="1200" dirty="0">
                          <a:solidFill>
                            <a:schemeClr val="dk1"/>
                          </a:solidFill>
                          <a:latin typeface="+mn-lt"/>
                          <a:ea typeface="+mn-ea"/>
                          <a:cs typeface="+mn-cs"/>
                        </a:rPr>
                        <a:t>97.22%</a:t>
                      </a:r>
                      <a:endParaRPr sz="1400" b="0" kern="1200" dirty="0">
                        <a:solidFill>
                          <a:schemeClr val="dk1"/>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169289673"/>
                  </a:ext>
                </a:extLst>
              </a:tr>
              <a:tr h="454887">
                <a:tc vMerge="1">
                  <a:txBody>
                    <a:bodyPr/>
                    <a:lstStyle/>
                    <a:p>
                      <a:endParaRPr lang="zh-CN" altLang="en-US"/>
                    </a:p>
                  </a:txBody>
                  <a:tcPr/>
                </a:tc>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vMerge="1">
                  <a:txBody>
                    <a:bodyPr/>
                    <a:lstStyle/>
                    <a:p>
                      <a:pPr marL="0" algn="ctr" defTabSz="914400" rtl="0" eaLnBrk="1" fontAlgn="ctr" latinLnBrk="0" hangingPunct="1"/>
                      <a:endPar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marL="0" algn="ctr" defTabSz="914400" rtl="0" eaLnBrk="1" fontAlgn="ctr" latinLnBrk="0" hangingPunct="1"/>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16kw+15kwh</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marL="0" algn="ctr" defTabSz="914400" rtl="0" eaLnBrk="1" latinLnBrk="0" hangingPunct="1"/>
                      <a:r>
                        <a:rPr lang="en-US" altLang="zh-CN" sz="1200" kern="1200" dirty="0">
                          <a:solidFill>
                            <a:schemeClr val="dk1"/>
                          </a:solidFill>
                          <a:latin typeface="+mn-lt"/>
                          <a:ea typeface="+mn-ea"/>
                          <a:cs typeface="+mn-cs"/>
                        </a:rPr>
                        <a:t>50</a:t>
                      </a:r>
                      <a:endParaRPr lang="zh-CN" altLang="en-US" sz="1200" kern="1200" dirty="0">
                        <a:solidFill>
                          <a:schemeClr val="dk1"/>
                        </a:solidFill>
                        <a:latin typeface="+mn-lt"/>
                        <a:ea typeface="+mn-ea"/>
                        <a:cs typeface="+mn-cs"/>
                      </a:endParaRPr>
                    </a:p>
                  </a:txBody>
                  <a:tcPr marL="7618" marR="7618" marT="7618" marB="0" anchor="ctr">
                    <a:solidFill>
                      <a:schemeClr val="bg1">
                        <a:lumMod val="95000"/>
                      </a:schemeClr>
                    </a:solidFill>
                  </a:tcPr>
                </a:tc>
                <a:tc vMerge="1">
                  <a:txBody>
                    <a:bodyPr/>
                    <a:lstStyle/>
                    <a:p>
                      <a:pPr algn="ctr"/>
                      <a:endParaRPr lang="zh-CN" altLang="en-US" sz="1200" dirty="0"/>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dk1"/>
                          </a:solidFill>
                          <a:latin typeface="+mn-lt"/>
                          <a:ea typeface="+mn-ea"/>
                          <a:cs typeface="+mn-cs"/>
                        </a:rPr>
                        <a:t>4.13%</a:t>
                      </a:r>
                      <a:endParaRPr lang="zh-CN" altLang="en-US" sz="1400" b="0" kern="1200" dirty="0">
                        <a:solidFill>
                          <a:schemeClr val="dk1"/>
                        </a:solidFill>
                        <a:latin typeface="+mn-lt"/>
                        <a:ea typeface="+mn-ea"/>
                        <a:cs typeface="+mn-cs"/>
                      </a:endParaRPr>
                    </a:p>
                  </a:txBody>
                  <a:tcPr marL="7618" marR="7618" marT="7618" marB="0" anchor="ctr">
                    <a:solidFill>
                      <a:schemeClr val="bg1">
                        <a:lumMod val="95000"/>
                      </a:schemeClr>
                    </a:solidFill>
                  </a:tcPr>
                </a:tc>
                <a:tc>
                  <a:txBody>
                    <a:bodyPr/>
                    <a:lstStyle/>
                    <a:p>
                      <a:pPr marL="0" algn="ctr" defTabSz="914400" rtl="0" eaLnBrk="1" latinLnBrk="0" hangingPunct="1"/>
                      <a:r>
                        <a:rPr lang="en-US" altLang="zh-CN" sz="1400" b="0" kern="1200" dirty="0">
                          <a:solidFill>
                            <a:schemeClr val="dk1"/>
                          </a:solidFill>
                          <a:latin typeface="+mn-lt"/>
                          <a:ea typeface="+mn-ea"/>
                          <a:cs typeface="+mn-cs"/>
                        </a:rPr>
                        <a:t>98.21%</a:t>
                      </a:r>
                      <a:endParaRPr sz="1400" b="0" kern="1200" dirty="0">
                        <a:solidFill>
                          <a:schemeClr val="dk1"/>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1345549845"/>
                  </a:ext>
                </a:extLst>
              </a:tr>
              <a:tr h="450972">
                <a:tc vMerge="1">
                  <a:txBody>
                    <a:bodyPr/>
                    <a:lstStyle/>
                    <a:p>
                      <a:endParaRPr lang="zh-CN" altLang="en-US"/>
                    </a:p>
                  </a:txBody>
                  <a:tcPr/>
                </a:tc>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vMerge="1">
                  <a:txBody>
                    <a:bodyPr/>
                    <a:lstStyle/>
                    <a:p>
                      <a:pPr marL="0" algn="ctr" defTabSz="914400" rtl="0" eaLnBrk="1" fontAlgn="ctr" latinLnBrk="0" hangingPunct="1"/>
                      <a:endPar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marL="0" algn="ctr" defTabSz="914400" rtl="0" eaLnBrk="1" fontAlgn="ctr" latinLnBrk="0" hangingPunct="1"/>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22kw+25kwh</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algn="ctr"/>
                      <a:r>
                        <a:rPr lang="en-US" altLang="zh-CN" sz="1200" dirty="0"/>
                        <a:t>50</a:t>
                      </a:r>
                      <a:endParaRPr lang="zh-CN" altLang="en-US" sz="1200" dirty="0"/>
                    </a:p>
                  </a:txBody>
                  <a:tcPr marL="7618" marR="7618" marT="7618" marB="0" anchor="ctr">
                    <a:solidFill>
                      <a:schemeClr val="bg1">
                        <a:lumMod val="95000"/>
                      </a:schemeClr>
                    </a:solidFill>
                  </a:tcPr>
                </a:tc>
                <a:tc vMerge="1">
                  <a:txBody>
                    <a:bodyPr/>
                    <a:lstStyle/>
                    <a:p>
                      <a:pPr algn="ctr"/>
                      <a:endParaRPr lang="zh-CN" altLang="en-US" sz="1200" dirty="0"/>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dk1"/>
                          </a:solidFill>
                          <a:latin typeface="+mn-lt"/>
                          <a:ea typeface="+mn-ea"/>
                          <a:cs typeface="+mn-cs"/>
                        </a:rPr>
                        <a:t>11.68%</a:t>
                      </a:r>
                      <a:endParaRPr lang="zh-CN" altLang="en-US" sz="1400" b="0" kern="1200" dirty="0">
                        <a:solidFill>
                          <a:schemeClr val="dk1"/>
                        </a:solidFill>
                        <a:latin typeface="+mn-lt"/>
                        <a:ea typeface="+mn-ea"/>
                        <a:cs typeface="+mn-cs"/>
                      </a:endParaRPr>
                    </a:p>
                  </a:txBody>
                  <a:tcPr marL="7618" marR="7618" marT="7618" marB="0" anchor="ctr">
                    <a:solidFill>
                      <a:schemeClr val="bg1">
                        <a:lumMod val="95000"/>
                      </a:schemeClr>
                    </a:solidFill>
                  </a:tcPr>
                </a:tc>
                <a:tc>
                  <a:txBody>
                    <a:bodyPr/>
                    <a:lstStyle/>
                    <a:p>
                      <a:pPr marL="0" algn="ctr" defTabSz="914400" rtl="0" eaLnBrk="1" latinLnBrk="0" hangingPunct="1"/>
                      <a:r>
                        <a:rPr lang="en-US" altLang="zh-CN" sz="1400" b="0" kern="1200" dirty="0">
                          <a:solidFill>
                            <a:schemeClr val="dk1"/>
                          </a:solidFill>
                          <a:latin typeface="+mn-lt"/>
                          <a:ea typeface="+mn-ea"/>
                          <a:cs typeface="+mn-cs"/>
                        </a:rPr>
                        <a:t>98.96%</a:t>
                      </a:r>
                      <a:endParaRPr sz="1400" b="0" kern="1200" dirty="0">
                        <a:solidFill>
                          <a:schemeClr val="dk1"/>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1964099277"/>
                  </a:ext>
                </a:extLst>
              </a:tr>
              <a:tr h="450972">
                <a:tc vMerge="1">
                  <a:txBody>
                    <a:bodyPr/>
                    <a:lstStyle/>
                    <a:p>
                      <a:endParaRPr lang="zh-CN" altLang="en-US"/>
                    </a:p>
                  </a:txBody>
                  <a:tcPr/>
                </a:tc>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row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晚高峰用电</a:t>
                      </a:r>
                      <a:endPar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（上班族）</a:t>
                      </a:r>
                    </a:p>
                  </a:txBody>
                  <a:tcPr marL="91419" marR="91419" marT="45709" marB="45709" anchor="ctr">
                    <a:solidFill>
                      <a:schemeClr val="bg1">
                        <a:lumMod val="95000"/>
                      </a:schemeClr>
                    </a:solidFill>
                  </a:tcPr>
                </a:tc>
                <a:tc>
                  <a:txBody>
                    <a:bodyPr/>
                    <a:lstStyle/>
                    <a:p>
                      <a:pPr marL="0" algn="ctr" defTabSz="914400" rtl="0" eaLnBrk="1" fontAlgn="ctr" latinLnBrk="0" hangingPunct="1"/>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10kw+10kwh</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algn="ctr"/>
                      <a:r>
                        <a:rPr lang="en-US" altLang="zh-CN" sz="1200" dirty="0"/>
                        <a:t>50</a:t>
                      </a:r>
                      <a:endParaRPr lang="zh-CN" altLang="en-US" sz="1200" dirty="0"/>
                    </a:p>
                  </a:txBody>
                  <a:tcPr marL="7618" marR="7618" marT="7618" marB="0" anchor="ctr">
                    <a:solidFill>
                      <a:schemeClr val="bg1">
                        <a:lumMod val="95000"/>
                      </a:schemeClr>
                    </a:solidFill>
                  </a:tcPr>
                </a:tc>
                <a:tc vMerge="1">
                  <a:txBody>
                    <a:bodyPr/>
                    <a:lstStyle/>
                    <a:p>
                      <a:pPr algn="ctr"/>
                      <a:endParaRPr lang="zh-CN" altLang="en-US" sz="1200" dirty="0"/>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dk1"/>
                          </a:solidFill>
                          <a:latin typeface="+mn-lt"/>
                          <a:ea typeface="+mn-ea"/>
                          <a:cs typeface="+mn-cs"/>
                        </a:rPr>
                        <a:t>1.52%</a:t>
                      </a:r>
                      <a:endParaRPr lang="zh-CN" altLang="en-US" sz="1400" b="0" kern="1200" dirty="0">
                        <a:solidFill>
                          <a:schemeClr val="dk1"/>
                        </a:solidFill>
                        <a:latin typeface="+mn-lt"/>
                        <a:ea typeface="+mn-ea"/>
                        <a:cs typeface="+mn-cs"/>
                      </a:endParaRPr>
                    </a:p>
                  </a:txBody>
                  <a:tcPr marL="7618" marR="7618" marT="7618" marB="0" anchor="ctr">
                    <a:solidFill>
                      <a:schemeClr val="bg1">
                        <a:lumMod val="95000"/>
                      </a:schemeClr>
                    </a:solidFill>
                  </a:tcPr>
                </a:tc>
                <a:tc>
                  <a:txBody>
                    <a:bodyPr/>
                    <a:lstStyle/>
                    <a:p>
                      <a:pPr marL="0" algn="ctr" defTabSz="914400" rtl="0" eaLnBrk="1" latinLnBrk="0" hangingPunct="1"/>
                      <a:r>
                        <a:rPr lang="en-US" altLang="zh-CN" sz="1400" b="0" kern="1200" dirty="0">
                          <a:solidFill>
                            <a:schemeClr val="dk1"/>
                          </a:solidFill>
                          <a:latin typeface="+mn-lt"/>
                          <a:ea typeface="+mn-ea"/>
                          <a:cs typeface="+mn-cs"/>
                        </a:rPr>
                        <a:t>97.73%</a:t>
                      </a:r>
                      <a:endParaRPr sz="1400" b="0" kern="1200" dirty="0">
                        <a:solidFill>
                          <a:schemeClr val="dk1"/>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3506553933"/>
                  </a:ext>
                </a:extLst>
              </a:tr>
              <a:tr h="450972">
                <a:tc vMerge="1">
                  <a:txBody>
                    <a:bodyPr/>
                    <a:lstStyle/>
                    <a:p>
                      <a:endParaRPr lang="zh-CN" altLang="en-US"/>
                    </a:p>
                  </a:txBody>
                  <a:tcPr/>
                </a:tc>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marL="0" algn="ctr" defTabSz="914400" rtl="0" eaLnBrk="1" fontAlgn="ctr" latinLnBrk="0" hangingPunct="1"/>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16kw+15kwh</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algn="ctr"/>
                      <a:r>
                        <a:rPr lang="en-US" altLang="zh-CN" sz="1200" dirty="0"/>
                        <a:t>50</a:t>
                      </a:r>
                      <a:endParaRPr lang="zh-CN" altLang="en-US" sz="1200" dirty="0"/>
                    </a:p>
                  </a:txBody>
                  <a:tcPr marL="7618" marR="7618" marT="7618" marB="0" anchor="ctr">
                    <a:solidFill>
                      <a:schemeClr val="bg1">
                        <a:lumMod val="95000"/>
                      </a:schemeClr>
                    </a:solidFill>
                  </a:tcPr>
                </a:tc>
                <a:tc vMerge="1">
                  <a:txBody>
                    <a:bodyPr/>
                    <a:lstStyle/>
                    <a:p>
                      <a:pPr algn="ctr"/>
                      <a:endParaRPr lang="zh-CN" altLang="en-US" sz="1200" dirty="0"/>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dk1"/>
                          </a:solidFill>
                          <a:latin typeface="+mn-lt"/>
                          <a:ea typeface="+mn-ea"/>
                          <a:cs typeface="+mn-cs"/>
                        </a:rPr>
                        <a:t>18.24%</a:t>
                      </a:r>
                      <a:endParaRPr lang="zh-CN" altLang="en-US" sz="1400" b="0" kern="1200" dirty="0">
                        <a:solidFill>
                          <a:schemeClr val="dk1"/>
                        </a:solidFill>
                        <a:latin typeface="+mn-lt"/>
                        <a:ea typeface="+mn-ea"/>
                        <a:cs typeface="+mn-cs"/>
                      </a:endParaRPr>
                    </a:p>
                  </a:txBody>
                  <a:tcPr marL="7618" marR="7618" marT="7618" marB="0" anchor="ctr">
                    <a:solidFill>
                      <a:schemeClr val="bg1">
                        <a:lumMod val="95000"/>
                      </a:schemeClr>
                    </a:solidFill>
                  </a:tcPr>
                </a:tc>
                <a:tc>
                  <a:txBody>
                    <a:bodyPr/>
                    <a:lstStyle/>
                    <a:p>
                      <a:pPr marL="0" algn="ctr" defTabSz="914400" rtl="0" eaLnBrk="1" latinLnBrk="0" hangingPunct="1"/>
                      <a:r>
                        <a:rPr lang="en-US" altLang="zh-CN" sz="1400" b="0" kern="1200" dirty="0">
                          <a:solidFill>
                            <a:schemeClr val="dk1"/>
                          </a:solidFill>
                          <a:latin typeface="+mn-lt"/>
                          <a:ea typeface="+mn-ea"/>
                          <a:cs typeface="+mn-cs"/>
                        </a:rPr>
                        <a:t>99.15%</a:t>
                      </a:r>
                      <a:endParaRPr sz="1400" b="0" kern="1200" dirty="0">
                        <a:solidFill>
                          <a:schemeClr val="dk1"/>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270699900"/>
                  </a:ext>
                </a:extLst>
              </a:tr>
              <a:tr h="450972">
                <a:tc vMerge="1">
                  <a:txBody>
                    <a:bodyPr/>
                    <a:lstStyle/>
                    <a:p>
                      <a:endParaRPr lang="zh-CN" altLang="en-US"/>
                    </a:p>
                  </a:txBody>
                  <a:tcPr/>
                </a:tc>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marL="0" algn="ctr" defTabSz="914400" rtl="0" eaLnBrk="1" fontAlgn="ctr" latinLnBrk="0" hangingPunct="1"/>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22kw+25kwh</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algn="ctr"/>
                      <a:r>
                        <a:rPr lang="en-US" altLang="zh-CN" sz="1200" dirty="0"/>
                        <a:t>50</a:t>
                      </a:r>
                      <a:endParaRPr lang="zh-CN" altLang="en-US" sz="1200" dirty="0"/>
                    </a:p>
                  </a:txBody>
                  <a:tcPr marL="7618" marR="7618" marT="7618" marB="0" anchor="ctr">
                    <a:solidFill>
                      <a:schemeClr val="bg1">
                        <a:lumMod val="95000"/>
                      </a:schemeClr>
                    </a:solidFill>
                  </a:tcPr>
                </a:tc>
                <a:tc vMerge="1">
                  <a:txBody>
                    <a:bodyPr/>
                    <a:lstStyle/>
                    <a:p>
                      <a:pPr algn="ctr"/>
                      <a:endParaRPr lang="zh-CN" altLang="en-US" sz="1200" dirty="0"/>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dk1"/>
                          </a:solidFill>
                          <a:latin typeface="+mn-lt"/>
                          <a:ea typeface="+mn-ea"/>
                          <a:cs typeface="+mn-cs"/>
                        </a:rPr>
                        <a:t>38.61%</a:t>
                      </a:r>
                      <a:endParaRPr lang="zh-CN" altLang="en-US" sz="1400" b="0" kern="1200" dirty="0">
                        <a:solidFill>
                          <a:schemeClr val="dk1"/>
                        </a:solidFill>
                        <a:latin typeface="+mn-lt"/>
                        <a:ea typeface="+mn-ea"/>
                        <a:cs typeface="+mn-cs"/>
                      </a:endParaRPr>
                    </a:p>
                  </a:txBody>
                  <a:tcPr marL="7618" marR="7618" marT="7618" marB="0" anchor="ctr">
                    <a:solidFill>
                      <a:schemeClr val="bg1">
                        <a:lumMod val="95000"/>
                      </a:schemeClr>
                    </a:solidFill>
                  </a:tcPr>
                </a:tc>
                <a:tc>
                  <a:txBody>
                    <a:bodyPr/>
                    <a:lstStyle/>
                    <a:p>
                      <a:pPr marL="0" algn="ctr" defTabSz="914400" rtl="0" eaLnBrk="1" latinLnBrk="0" hangingPunct="1"/>
                      <a:r>
                        <a:rPr lang="en-US" altLang="zh-CN" sz="1400" b="0" kern="1200" dirty="0">
                          <a:solidFill>
                            <a:schemeClr val="dk1"/>
                          </a:solidFill>
                          <a:latin typeface="+mn-lt"/>
                          <a:ea typeface="+mn-ea"/>
                          <a:cs typeface="+mn-cs"/>
                        </a:rPr>
                        <a:t>99.34%</a:t>
                      </a:r>
                      <a:endParaRPr sz="1400" b="0" kern="1200" dirty="0">
                        <a:solidFill>
                          <a:schemeClr val="dk1"/>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414267787"/>
                  </a:ext>
                </a:extLst>
              </a:tr>
              <a:tr h="450972">
                <a:tc vMerge="1">
                  <a:txBody>
                    <a:bodyPr/>
                    <a:lstStyle/>
                    <a:p>
                      <a:endParaRPr lang="zh-CN" altLang="en-US"/>
                    </a:p>
                  </a:txBody>
                  <a:tcPr/>
                </a:tc>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kern="1200" dirty="0">
                          <a:solidFill>
                            <a:schemeClr val="dk1"/>
                          </a:solidFill>
                          <a:latin typeface="+mn-lt"/>
                          <a:ea typeface="+mn-ea"/>
                          <a:cs typeface="+mn-cs"/>
                        </a:rPr>
                        <a:t>整体</a:t>
                      </a:r>
                    </a:p>
                  </a:txBody>
                  <a:tcPr marL="91419" marR="91419" marT="45709" marB="45709" anchor="ctr">
                    <a:solidFill>
                      <a:schemeClr val="bg1">
                        <a:lumMod val="95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algn="ctr"/>
                      <a:r>
                        <a:rPr lang="en-US" altLang="zh-CN" sz="1200" dirty="0"/>
                        <a:t>300</a:t>
                      </a:r>
                      <a:endParaRPr lang="zh-CN" altLang="en-US" sz="1200" dirty="0"/>
                    </a:p>
                  </a:txBody>
                  <a:tcPr marL="91419" marR="91419" marT="45709" marB="45709" anchor="ctr">
                    <a:solidFill>
                      <a:schemeClr val="bg1">
                        <a:lumMod val="95000"/>
                      </a:schemeClr>
                    </a:solidFill>
                  </a:tcPr>
                </a:tc>
                <a:tc vMerge="1">
                  <a:txBody>
                    <a:bodyPr/>
                    <a:lstStyle/>
                    <a:p>
                      <a:pPr marL="0" algn="ctr" defTabSz="914400" rtl="0" eaLnBrk="1" latinLnBrk="0" hangingPunct="1"/>
                      <a:endParaRPr lang="zh-CN" altLang="en-US" sz="1400" b="1" kern="1200" dirty="0">
                        <a:solidFill>
                          <a:schemeClr val="dk1"/>
                        </a:solidFill>
                        <a:latin typeface="+mn-lt"/>
                        <a:ea typeface="+mn-ea"/>
                        <a:cs typeface="+mn-cs"/>
                      </a:endParaRPr>
                    </a:p>
                  </a:txBody>
                  <a:tcPr marL="7618" marR="7618" marT="7618" marB="0" anchor="ctr">
                    <a:solidFill>
                      <a:schemeClr val="bg1">
                        <a:lumMod val="95000"/>
                      </a:schemeClr>
                    </a:solidFill>
                  </a:tcPr>
                </a:tc>
                <a:tc>
                  <a:txBody>
                    <a:bodyPr/>
                    <a:lstStyle/>
                    <a:p>
                      <a:pPr marL="0" algn="ctr" defTabSz="914400" rtl="0" eaLnBrk="1" latinLnBrk="0" hangingPunct="1"/>
                      <a:r>
                        <a:rPr lang="en-US" altLang="zh-CN" sz="1400" b="1" kern="1200" dirty="0">
                          <a:solidFill>
                            <a:schemeClr val="tx1"/>
                          </a:solidFill>
                          <a:latin typeface="+mn-ea"/>
                          <a:ea typeface="+mn-ea"/>
                          <a:cs typeface="+mn-cs"/>
                        </a:rPr>
                        <a:t>8.02%</a:t>
                      </a:r>
                      <a:endParaRPr lang="zh-CN" altLang="en-US" sz="1400" b="1" kern="1200" dirty="0">
                        <a:solidFill>
                          <a:schemeClr val="tx1"/>
                        </a:solidFill>
                        <a:latin typeface="+mn-ea"/>
                        <a:ea typeface="+mn-ea"/>
                        <a:cs typeface="+mn-cs"/>
                      </a:endParaRPr>
                    </a:p>
                  </a:txBody>
                  <a:tcPr marL="7618" marR="7618" marT="7618" marB="0" anchor="ctr">
                    <a:solidFill>
                      <a:schemeClr val="bg1">
                        <a:lumMod val="95000"/>
                      </a:schemeClr>
                    </a:solidFill>
                  </a:tcPr>
                </a:tc>
                <a:tc>
                  <a:txBody>
                    <a:bodyPr/>
                    <a:lstStyle/>
                    <a:p>
                      <a:pPr marL="0" algn="ctr" defTabSz="914400" rtl="0" eaLnBrk="1" latinLnBrk="0" hangingPunct="1"/>
                      <a:r>
                        <a:rPr lang="en-US" altLang="zh-CN" sz="1400" b="1" kern="1200" dirty="0">
                          <a:solidFill>
                            <a:srgbClr val="FF7900"/>
                          </a:solidFill>
                          <a:latin typeface="+mn-ea"/>
                          <a:ea typeface="+mn-ea"/>
                          <a:cs typeface="+mn-cs"/>
                        </a:rPr>
                        <a:t>98.85%</a:t>
                      </a:r>
                      <a:endParaRPr lang="zh-CN" altLang="en-US" sz="1400" b="1" kern="1200" dirty="0">
                        <a:solidFill>
                          <a:srgbClr val="FF7900"/>
                        </a:solidFill>
                        <a:latin typeface="+mn-ea"/>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1890580520"/>
                  </a:ext>
                </a:extLst>
              </a:tr>
            </a:tbl>
          </a:graphicData>
        </a:graphic>
      </p:graphicFrame>
      <p:sp>
        <p:nvSpPr>
          <p:cNvPr id="4" name="文本框 3">
            <a:extLst>
              <a:ext uri="{FF2B5EF4-FFF2-40B4-BE49-F238E27FC236}">
                <a16:creationId xmlns:a16="http://schemas.microsoft.com/office/drawing/2014/main" id="{87BC78B8-0571-1C39-D924-F97F5883502C}"/>
              </a:ext>
            </a:extLst>
          </p:cNvPr>
          <p:cNvSpPr txBox="1"/>
          <p:nvPr/>
        </p:nvSpPr>
        <p:spPr>
          <a:xfrm>
            <a:off x="578496" y="1171209"/>
            <a:ext cx="7598978"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latin typeface="+mn-ea"/>
              </a:rPr>
              <a:t>整体有效建议占比</a:t>
            </a:r>
            <a:r>
              <a:rPr lang="en-US" altLang="zh-CN" b="1" dirty="0">
                <a:solidFill>
                  <a:srgbClr val="FF7900"/>
                </a:solidFill>
                <a:latin typeface="+mn-ea"/>
              </a:rPr>
              <a:t>98.85%</a:t>
            </a:r>
            <a:r>
              <a:rPr lang="zh-CN" altLang="en-US" b="1" dirty="0">
                <a:solidFill>
                  <a:srgbClr val="FF7900"/>
                </a:solidFill>
                <a:latin typeface="+mn-ea"/>
              </a:rPr>
              <a:t>＞</a:t>
            </a:r>
            <a:r>
              <a:rPr lang="zh-CN" altLang="en-US" b="1" dirty="0">
                <a:latin typeface="+mn-ea"/>
              </a:rPr>
              <a:t>规格值</a:t>
            </a:r>
            <a:r>
              <a:rPr lang="en-US" altLang="zh-CN" b="1" dirty="0">
                <a:solidFill>
                  <a:srgbClr val="FF7900"/>
                </a:solidFill>
                <a:latin typeface="+mn-ea"/>
              </a:rPr>
              <a:t>80%</a:t>
            </a:r>
            <a:r>
              <a:rPr lang="zh-CN" altLang="en-US" b="1" dirty="0">
                <a:latin typeface="+mn-ea"/>
              </a:rPr>
              <a:t>，</a:t>
            </a:r>
            <a:r>
              <a:rPr lang="zh-CN" altLang="en-US" b="1" dirty="0">
                <a:solidFill>
                  <a:srgbClr val="FF7900"/>
                </a:solidFill>
                <a:latin typeface="+mn-ea"/>
              </a:rPr>
              <a:t>测试通过。</a:t>
            </a:r>
            <a:endParaRPr lang="zh-CN" altLang="en-US" b="1" dirty="0">
              <a:solidFill>
                <a:srgbClr val="FF7900"/>
              </a:solidFill>
              <a:effectLst/>
              <a:latin typeface="+mn-ea"/>
            </a:endParaRPr>
          </a:p>
        </p:txBody>
      </p:sp>
      <p:sp>
        <p:nvSpPr>
          <p:cNvPr id="6" name="文本框 5">
            <a:extLst>
              <a:ext uri="{FF2B5EF4-FFF2-40B4-BE49-F238E27FC236}">
                <a16:creationId xmlns:a16="http://schemas.microsoft.com/office/drawing/2014/main" id="{1D4CB92A-E7F3-A623-C278-0FDD771A1491}"/>
              </a:ext>
            </a:extLst>
          </p:cNvPr>
          <p:cNvSpPr txBox="1"/>
          <p:nvPr/>
        </p:nvSpPr>
        <p:spPr>
          <a:xfrm>
            <a:off x="869298" y="1610130"/>
            <a:ext cx="4876466" cy="369332"/>
          </a:xfrm>
          <a:prstGeom prst="rect">
            <a:avLst/>
          </a:prstGeom>
          <a:noFill/>
        </p:spPr>
        <p:txBody>
          <a:bodyPr wrap="square" rtlCol="0">
            <a:spAutoFit/>
          </a:bodyPr>
          <a:lstStyle/>
          <a:p>
            <a:r>
              <a:rPr lang="zh-CN" altLang="en-US" dirty="0">
                <a:latin typeface="Cambria Math" panose="02040503050406030204" pitchFamily="18" charset="0"/>
              </a:rPr>
              <a:t>有效建议占比</a:t>
            </a:r>
            <a:r>
              <a:rPr lang="en-US" altLang="zh-CN" b="1" i="1" dirty="0">
                <a:latin typeface="Cambria Math" panose="02040503050406030204" pitchFamily="18" charset="0"/>
              </a:rPr>
              <a:t>=</a:t>
            </a:r>
            <a:r>
              <a:rPr lang="zh-CN" altLang="en-US" dirty="0">
                <a:latin typeface="Cambria Math" panose="02040503050406030204" pitchFamily="18" charset="0"/>
              </a:rPr>
              <a:t>（降本建议</a:t>
            </a:r>
            <a:r>
              <a:rPr lang="en-US" altLang="zh-CN" dirty="0">
                <a:latin typeface="Cambria Math" panose="02040503050406030204" pitchFamily="18" charset="0"/>
              </a:rPr>
              <a:t>/</a:t>
            </a:r>
            <a:r>
              <a:rPr lang="zh-CN" altLang="en-US" dirty="0">
                <a:latin typeface="Cambria Math" panose="02040503050406030204" pitchFamily="18" charset="0"/>
              </a:rPr>
              <a:t>总建议数）</a:t>
            </a:r>
            <a:r>
              <a:rPr lang="en-US" altLang="zh-CN" dirty="0">
                <a:latin typeface="Cambria Math" panose="02040503050406030204" pitchFamily="18" charset="0"/>
              </a:rPr>
              <a:t>* 100%</a:t>
            </a:r>
          </a:p>
        </p:txBody>
      </p:sp>
    </p:spTree>
    <p:extLst>
      <p:ext uri="{BB962C8B-B14F-4D97-AF65-F5344CB8AC3E}">
        <p14:creationId xmlns:p14="http://schemas.microsoft.com/office/powerpoint/2010/main" val="75196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5DA641C-B17E-4136-B66A-BE4927EA7F1E}" type="slidenum">
              <a:rPr kumimoji="0" lang="zh-CN" altLang="en-US" sz="900" b="0" i="0" u="none" strike="noStrike" kern="1200" cap="none" spc="0" normalizeH="0" baseline="0" noProof="0" smtClean="0">
                <a:ln>
                  <a:noFill/>
                </a:ln>
                <a:solidFill>
                  <a:srgbClr val="5F605F">
                    <a:tint val="75000"/>
                  </a:srgbClr>
                </a:solidFill>
                <a:effectLst/>
                <a:uLnTx/>
                <a:uFillTx/>
                <a:latin typeface="Arial" panose="020B0604020202020204" pitchFamily="34" charset="0"/>
                <a:ea typeface="微软雅黑" panose="020B0503020204020204" pitchFamily="34" charset="-122"/>
                <a:cs typeface="Arial" panose="020B0604020202020204" pitchFamily="34" charset="0"/>
              </a:rPr>
              <a:t>14</a:t>
            </a:fld>
            <a:endParaRPr kumimoji="0" lang="zh-CN" altLang="en-US" sz="900" b="0" i="0" u="none" strike="noStrike" kern="1200" cap="none" spc="0" normalizeH="0" baseline="0" noProof="0" dirty="0">
              <a:ln>
                <a:noFill/>
              </a:ln>
              <a:solidFill>
                <a:srgbClr val="5F605F">
                  <a:tint val="7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A345B8B0-7CCD-87AF-7E89-0783A5807DF4}"/>
              </a:ext>
            </a:extLst>
          </p:cNvPr>
          <p:cNvSpPr txBox="1"/>
          <p:nvPr/>
        </p:nvSpPr>
        <p:spPr>
          <a:xfrm>
            <a:off x="8623238" y="2618302"/>
            <a:ext cx="3478925" cy="2264851"/>
          </a:xfrm>
          <a:prstGeom prst="rect">
            <a:avLst/>
          </a:prstGeom>
          <a:noFill/>
          <a:ln>
            <a:solidFill>
              <a:schemeClr val="bg2"/>
            </a:solidFill>
          </a:ln>
        </p:spPr>
        <p:txBody>
          <a:bodyPr wrap="square">
            <a:spAutoFit/>
          </a:bodyPr>
          <a:lstStyle/>
          <a:p>
            <a:pPr algn="l">
              <a:lnSpc>
                <a:spcPct val="150000"/>
              </a:lnSpc>
              <a:spcBef>
                <a:spcPts val="0"/>
              </a:spcBef>
              <a:spcAft>
                <a:spcPts val="0"/>
              </a:spcAft>
            </a:pPr>
            <a:r>
              <a:rPr lang="zh-CN" altLang="en-US" sz="1600" dirty="0">
                <a:solidFill>
                  <a:srgbClr val="000000"/>
                </a:solidFill>
                <a:effectLst/>
                <a:latin typeface="+mn-ea"/>
              </a:rPr>
              <a:t>① </a:t>
            </a:r>
            <a:r>
              <a:rPr lang="zh-CN" altLang="en-US" sz="1600" dirty="0">
                <a:solidFill>
                  <a:srgbClr val="000000"/>
                </a:solidFill>
                <a:latin typeface="+mn-ea"/>
              </a:rPr>
              <a:t>原始日均自发自用率</a:t>
            </a:r>
            <a:r>
              <a:rPr lang="zh-CN" altLang="en-US" sz="1600" dirty="0">
                <a:solidFill>
                  <a:srgbClr val="000000"/>
                </a:solidFill>
                <a:effectLst/>
                <a:latin typeface="+mn-ea"/>
              </a:rPr>
              <a:t>＞</a:t>
            </a:r>
            <a:r>
              <a:rPr lang="en-US" altLang="zh-CN" sz="1600" dirty="0">
                <a:solidFill>
                  <a:srgbClr val="000000"/>
                </a:solidFill>
                <a:latin typeface="+mn-ea"/>
              </a:rPr>
              <a:t>80%</a:t>
            </a:r>
            <a:r>
              <a:rPr lang="zh-CN" altLang="en-US" sz="1600" dirty="0">
                <a:solidFill>
                  <a:srgbClr val="000000"/>
                </a:solidFill>
                <a:effectLst/>
                <a:latin typeface="+mn-ea"/>
              </a:rPr>
              <a:t>，</a:t>
            </a:r>
            <a:r>
              <a:rPr lang="en-US" altLang="zh-CN" sz="1600" dirty="0">
                <a:solidFill>
                  <a:srgbClr val="000000"/>
                </a:solidFill>
                <a:latin typeface="+mn-ea"/>
              </a:rPr>
              <a:t>AVG(</a:t>
            </a:r>
            <a:r>
              <a:rPr lang="zh-CN" altLang="en-US" sz="1600" dirty="0">
                <a:solidFill>
                  <a:srgbClr val="000000"/>
                </a:solidFill>
                <a:effectLst/>
                <a:latin typeface="+mn-ea"/>
              </a:rPr>
              <a:t>日均降费率</a:t>
            </a:r>
            <a:r>
              <a:rPr lang="en-US" altLang="zh-CN" sz="1600" dirty="0">
                <a:solidFill>
                  <a:srgbClr val="000000"/>
                </a:solidFill>
                <a:latin typeface="+mn-ea"/>
              </a:rPr>
              <a:t>)=</a:t>
            </a:r>
            <a:r>
              <a:rPr lang="en-US" altLang="zh-CN" sz="1600" b="1" dirty="0">
                <a:solidFill>
                  <a:srgbClr val="FF7900"/>
                </a:solidFill>
                <a:latin typeface="+mn-ea"/>
              </a:rPr>
              <a:t>0.3</a:t>
            </a:r>
            <a:r>
              <a:rPr lang="en-US" altLang="zh-CN" sz="1600" b="1" dirty="0">
                <a:solidFill>
                  <a:srgbClr val="FF7900"/>
                </a:solidFill>
                <a:effectLst/>
                <a:latin typeface="+mn-ea"/>
              </a:rPr>
              <a:t>%</a:t>
            </a:r>
            <a:endParaRPr lang="en-US" altLang="zh-CN" sz="1600" b="1" dirty="0">
              <a:solidFill>
                <a:srgbClr val="FF7900"/>
              </a:solidFill>
              <a:latin typeface="+mn-ea"/>
            </a:endParaRPr>
          </a:p>
          <a:p>
            <a:pPr algn="l">
              <a:lnSpc>
                <a:spcPct val="150000"/>
              </a:lnSpc>
              <a:spcBef>
                <a:spcPts val="0"/>
              </a:spcBef>
              <a:spcAft>
                <a:spcPts val="0"/>
              </a:spcAft>
            </a:pPr>
            <a:r>
              <a:rPr lang="zh-CN" altLang="en-US" sz="1600" dirty="0">
                <a:solidFill>
                  <a:srgbClr val="000000"/>
                </a:solidFill>
                <a:effectLst/>
                <a:latin typeface="+mn-ea"/>
              </a:rPr>
              <a:t>② </a:t>
            </a:r>
            <a:r>
              <a:rPr lang="zh-CN" altLang="en-US" sz="1600" dirty="0">
                <a:solidFill>
                  <a:srgbClr val="000000"/>
                </a:solidFill>
                <a:latin typeface="+mn-ea"/>
              </a:rPr>
              <a:t>原始日均自发自用率</a:t>
            </a:r>
            <a:r>
              <a:rPr lang="zh-CN" altLang="en-US" sz="1600" dirty="0">
                <a:solidFill>
                  <a:srgbClr val="000000"/>
                </a:solidFill>
                <a:effectLst/>
                <a:latin typeface="+mn-ea"/>
              </a:rPr>
              <a:t>为</a:t>
            </a:r>
            <a:r>
              <a:rPr lang="en-US" altLang="zh-CN" sz="1600" dirty="0">
                <a:solidFill>
                  <a:srgbClr val="000000"/>
                </a:solidFill>
                <a:latin typeface="+mn-ea"/>
              </a:rPr>
              <a:t>50%</a:t>
            </a:r>
            <a:r>
              <a:rPr lang="en-US" altLang="zh-CN" sz="1600" dirty="0">
                <a:solidFill>
                  <a:srgbClr val="000000"/>
                </a:solidFill>
                <a:effectLst/>
                <a:latin typeface="+mn-ea"/>
              </a:rPr>
              <a:t>~80%</a:t>
            </a:r>
            <a:r>
              <a:rPr lang="zh-CN" altLang="en-US" sz="1600" dirty="0">
                <a:solidFill>
                  <a:srgbClr val="000000"/>
                </a:solidFill>
                <a:effectLst/>
                <a:latin typeface="+mn-ea"/>
              </a:rPr>
              <a:t>，</a:t>
            </a:r>
            <a:r>
              <a:rPr lang="en-US" altLang="zh-CN" sz="1600" dirty="0">
                <a:solidFill>
                  <a:srgbClr val="000000"/>
                </a:solidFill>
                <a:latin typeface="+mn-ea"/>
              </a:rPr>
              <a:t>AVG(</a:t>
            </a:r>
            <a:r>
              <a:rPr lang="zh-CN" altLang="en-US" sz="1600" dirty="0">
                <a:solidFill>
                  <a:srgbClr val="000000"/>
                </a:solidFill>
                <a:effectLst/>
                <a:latin typeface="+mn-ea"/>
              </a:rPr>
              <a:t>日均降费率</a:t>
            </a:r>
            <a:r>
              <a:rPr lang="en-US" altLang="zh-CN" sz="1600" dirty="0">
                <a:solidFill>
                  <a:srgbClr val="000000"/>
                </a:solidFill>
                <a:effectLst/>
                <a:latin typeface="+mn-ea"/>
              </a:rPr>
              <a:t>)</a:t>
            </a:r>
            <a:r>
              <a:rPr lang="en-US" altLang="zh-CN" sz="1600" dirty="0">
                <a:solidFill>
                  <a:srgbClr val="000000"/>
                </a:solidFill>
                <a:latin typeface="+mn-ea"/>
              </a:rPr>
              <a:t>=</a:t>
            </a:r>
            <a:r>
              <a:rPr lang="en-US" altLang="zh-CN" sz="1600" b="1" dirty="0">
                <a:solidFill>
                  <a:srgbClr val="FF7900"/>
                </a:solidFill>
                <a:latin typeface="+mn-ea"/>
              </a:rPr>
              <a:t>13.53%</a:t>
            </a:r>
          </a:p>
          <a:p>
            <a:pPr algn="l">
              <a:lnSpc>
                <a:spcPct val="150000"/>
              </a:lnSpc>
              <a:spcBef>
                <a:spcPts val="0"/>
              </a:spcBef>
              <a:spcAft>
                <a:spcPts val="0"/>
              </a:spcAft>
            </a:pPr>
            <a:r>
              <a:rPr lang="zh-CN" altLang="en-US" sz="1600" dirty="0">
                <a:solidFill>
                  <a:srgbClr val="000000"/>
                </a:solidFill>
                <a:effectLst/>
                <a:latin typeface="+mn-ea"/>
              </a:rPr>
              <a:t>③ </a:t>
            </a:r>
            <a:r>
              <a:rPr lang="zh-CN" altLang="en-US" sz="1600" dirty="0">
                <a:solidFill>
                  <a:srgbClr val="000000"/>
                </a:solidFill>
                <a:latin typeface="+mn-ea"/>
              </a:rPr>
              <a:t>原始日均自发自用率</a:t>
            </a:r>
            <a:r>
              <a:rPr lang="zh-CN" altLang="en-US" sz="1600" dirty="0">
                <a:solidFill>
                  <a:srgbClr val="000000"/>
                </a:solidFill>
                <a:effectLst/>
                <a:latin typeface="+mn-ea"/>
              </a:rPr>
              <a:t>为</a:t>
            </a:r>
            <a:r>
              <a:rPr lang="en-US" altLang="zh-CN" sz="1600" dirty="0">
                <a:solidFill>
                  <a:srgbClr val="000000"/>
                </a:solidFill>
                <a:latin typeface="+mn-ea"/>
              </a:rPr>
              <a:t>20%</a:t>
            </a:r>
            <a:r>
              <a:rPr lang="en-US" altLang="zh-CN" sz="1600" dirty="0">
                <a:solidFill>
                  <a:srgbClr val="000000"/>
                </a:solidFill>
                <a:effectLst/>
                <a:latin typeface="+mn-ea"/>
              </a:rPr>
              <a:t>~50%</a:t>
            </a:r>
            <a:r>
              <a:rPr lang="zh-CN" altLang="en-US" sz="1600" dirty="0">
                <a:solidFill>
                  <a:srgbClr val="000000"/>
                </a:solidFill>
                <a:effectLst/>
                <a:latin typeface="+mn-ea"/>
              </a:rPr>
              <a:t>，</a:t>
            </a:r>
            <a:r>
              <a:rPr lang="en-US" altLang="zh-CN" sz="1600" dirty="0">
                <a:solidFill>
                  <a:srgbClr val="000000"/>
                </a:solidFill>
                <a:latin typeface="+mn-ea"/>
              </a:rPr>
              <a:t>AVG(</a:t>
            </a:r>
            <a:r>
              <a:rPr lang="zh-CN" altLang="en-US" sz="1600" dirty="0">
                <a:solidFill>
                  <a:srgbClr val="000000"/>
                </a:solidFill>
                <a:effectLst/>
                <a:latin typeface="+mn-ea"/>
              </a:rPr>
              <a:t>日均降费率</a:t>
            </a:r>
            <a:r>
              <a:rPr lang="en-US" altLang="zh-CN" sz="1600" dirty="0">
                <a:solidFill>
                  <a:srgbClr val="000000"/>
                </a:solidFill>
                <a:effectLst/>
                <a:latin typeface="+mn-ea"/>
              </a:rPr>
              <a:t>)</a:t>
            </a:r>
            <a:r>
              <a:rPr lang="en-US" altLang="zh-CN" sz="1600" dirty="0">
                <a:solidFill>
                  <a:srgbClr val="000000"/>
                </a:solidFill>
                <a:latin typeface="+mn-ea"/>
              </a:rPr>
              <a:t>=</a:t>
            </a:r>
            <a:r>
              <a:rPr lang="en-US" altLang="zh-CN" sz="1600" b="1" dirty="0">
                <a:solidFill>
                  <a:srgbClr val="FF7900"/>
                </a:solidFill>
                <a:latin typeface="+mn-ea"/>
              </a:rPr>
              <a:t>40.62%</a:t>
            </a:r>
            <a:endParaRPr lang="zh-CN" altLang="en-US" sz="1600" b="1" dirty="0">
              <a:solidFill>
                <a:srgbClr val="FF7900"/>
              </a:solidFill>
              <a:latin typeface="+mn-ea"/>
            </a:endParaRPr>
          </a:p>
        </p:txBody>
      </p:sp>
      <p:sp>
        <p:nvSpPr>
          <p:cNvPr id="3" name="标题 6">
            <a:extLst>
              <a:ext uri="{FF2B5EF4-FFF2-40B4-BE49-F238E27FC236}">
                <a16:creationId xmlns:a16="http://schemas.microsoft.com/office/drawing/2014/main" id="{A0C26D29-25F7-42ED-76D4-98321C3870F6}"/>
              </a:ext>
            </a:extLst>
          </p:cNvPr>
          <p:cNvSpPr txBox="1"/>
          <p:nvPr/>
        </p:nvSpPr>
        <p:spPr>
          <a:xfrm>
            <a:off x="311285" y="379484"/>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kumimoji="1" lang="zh-CN" altLang="en-US" sz="2800" b="1" dirty="0">
                <a:solidFill>
                  <a:srgbClr val="FF7900"/>
                </a:solidFill>
                <a:latin typeface="微软雅黑" pitchFamily="34" charset="-122"/>
                <a:ea typeface="微软雅黑" pitchFamily="34" charset="-122"/>
              </a:rPr>
              <a:t>四</a:t>
            </a:r>
            <a:r>
              <a:rPr lang="zh-CN" altLang="en-US" sz="2800" dirty="0">
                <a:latin typeface="Arial" panose="020B0604020202020204" pitchFamily="34" charset="0"/>
              </a:rPr>
              <a:t>、系统</a:t>
            </a:r>
            <a:r>
              <a:rPr lang="zh-CN" altLang="en-US" sz="2800" dirty="0">
                <a:latin typeface="Arial" panose="020B0604020202020204" pitchFamily="34" charset="0"/>
                <a:sym typeface="Arial" panose="020B0604020202020204" pitchFamily="34" charset="0"/>
              </a:rPr>
              <a:t>测试汇报</a:t>
            </a:r>
            <a:r>
              <a:rPr lang="en-US" altLang="zh-CN" sz="2800" dirty="0">
                <a:latin typeface="Arial" panose="020B0604020202020204" pitchFamily="34" charset="0"/>
                <a:sym typeface="Arial" panose="020B0604020202020204" pitchFamily="34" charset="0"/>
              </a:rPr>
              <a:t>/</a:t>
            </a:r>
            <a:r>
              <a:rPr kumimoji="1" lang="zh-CN" altLang="en-US" dirty="0">
                <a:solidFill>
                  <a:schemeClr val="tx1"/>
                </a:solidFill>
              </a:rPr>
              <a:t> </a:t>
            </a:r>
            <a:r>
              <a:rPr kumimoji="1" lang="zh-CN" altLang="en-US" sz="2400" dirty="0">
                <a:solidFill>
                  <a:schemeClr val="tx1"/>
                </a:solidFill>
              </a:rPr>
              <a:t>②智能建议补充测试</a:t>
            </a:r>
            <a:r>
              <a:rPr kumimoji="1" lang="en-US" altLang="zh-CN" sz="2400" dirty="0">
                <a:solidFill>
                  <a:schemeClr val="tx1"/>
                </a:solidFill>
              </a:rPr>
              <a:t>/ </a:t>
            </a:r>
            <a:r>
              <a:rPr lang="zh-CN" altLang="en-US" sz="2400" b="0" dirty="0">
                <a:latin typeface="Arial" panose="020B0604020202020204" pitchFamily="34" charset="0"/>
                <a:sym typeface="Arial" panose="020B0604020202020204" pitchFamily="34" charset="0"/>
              </a:rPr>
              <a:t>测试分析</a:t>
            </a:r>
          </a:p>
          <a:p>
            <a:r>
              <a:rPr lang="en-US" altLang="zh-CN" dirty="0">
                <a:solidFill>
                  <a:schemeClr val="tx1"/>
                </a:solidFill>
                <a:latin typeface="Arial" panose="020B0604020202020204" pitchFamily="34" charset="0"/>
                <a:sym typeface="Arial" panose="020B0604020202020204" pitchFamily="34" charset="0"/>
              </a:rPr>
              <a:t>	</a:t>
            </a:r>
            <a:endParaRPr lang="zh-CN" altLang="en-US" dirty="0">
              <a:solidFill>
                <a:schemeClr val="tx1"/>
              </a:solidFill>
              <a:latin typeface="Arial" panose="020B0604020202020204" pitchFamily="34" charset="0"/>
              <a:sym typeface="Arial" panose="020B0604020202020204" pitchFamily="34" charset="0"/>
            </a:endParaRPr>
          </a:p>
        </p:txBody>
      </p:sp>
      <p:pic>
        <p:nvPicPr>
          <p:cNvPr id="14" name="图片 13" descr="图表, 折线图&#10;&#10;AI 生成的内容可能不正确。">
            <a:extLst>
              <a:ext uri="{FF2B5EF4-FFF2-40B4-BE49-F238E27FC236}">
                <a16:creationId xmlns:a16="http://schemas.microsoft.com/office/drawing/2014/main" id="{72F28013-B042-04D5-5796-34CEF8788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7" y="1530279"/>
            <a:ext cx="8455073" cy="4290040"/>
          </a:xfrm>
          <a:prstGeom prst="rect">
            <a:avLst/>
          </a:prstGeom>
        </p:spPr>
      </p:pic>
      <p:sp>
        <p:nvSpPr>
          <p:cNvPr id="4" name="文本框 3">
            <a:extLst>
              <a:ext uri="{FF2B5EF4-FFF2-40B4-BE49-F238E27FC236}">
                <a16:creationId xmlns:a16="http://schemas.microsoft.com/office/drawing/2014/main" id="{5F50A8FF-6FEF-1BE2-A3F4-553EAE97B4F4}"/>
              </a:ext>
            </a:extLst>
          </p:cNvPr>
          <p:cNvSpPr txBox="1"/>
          <p:nvPr/>
        </p:nvSpPr>
        <p:spPr>
          <a:xfrm>
            <a:off x="416389" y="6051151"/>
            <a:ext cx="4681129" cy="276999"/>
          </a:xfrm>
          <a:prstGeom prst="rect">
            <a:avLst/>
          </a:prstGeom>
          <a:noFill/>
        </p:spPr>
        <p:txBody>
          <a:bodyPr wrap="square" rtlCol="0">
            <a:spAutoFit/>
          </a:bodyPr>
          <a:lstStyle/>
          <a:p>
            <a:r>
              <a:rPr lang="zh-CN" altLang="en-US" sz="1200" b="1" dirty="0">
                <a:solidFill>
                  <a:srgbClr val="000000"/>
                </a:solidFill>
                <a:latin typeface="+mn-ea"/>
              </a:rPr>
              <a:t>家庭原始日均自发自用率</a:t>
            </a:r>
            <a:r>
              <a:rPr lang="en-US" altLang="zh-CN" sz="1200" b="1" dirty="0">
                <a:solidFill>
                  <a:srgbClr val="000000"/>
                </a:solidFill>
                <a:effectLst/>
                <a:latin typeface="+mn-ea"/>
              </a:rPr>
              <a:t>=</a:t>
            </a:r>
            <a:r>
              <a:rPr lang="zh-CN" altLang="en-US" sz="1200" b="1" dirty="0">
                <a:solidFill>
                  <a:srgbClr val="000000"/>
                </a:solidFill>
                <a:effectLst/>
                <a:latin typeface="+mn-ea"/>
              </a:rPr>
              <a:t>原始日均自发自用电量</a:t>
            </a:r>
            <a:r>
              <a:rPr lang="en-US" altLang="zh-CN" sz="1200" b="1" dirty="0">
                <a:solidFill>
                  <a:srgbClr val="000000"/>
                </a:solidFill>
                <a:effectLst/>
                <a:latin typeface="+mn-ea"/>
              </a:rPr>
              <a:t>/</a:t>
            </a:r>
            <a:r>
              <a:rPr lang="zh-CN" altLang="en-US" sz="1200" b="1" dirty="0">
                <a:solidFill>
                  <a:srgbClr val="000000"/>
                </a:solidFill>
                <a:latin typeface="+mn-ea"/>
              </a:rPr>
              <a:t>日均发电量</a:t>
            </a:r>
            <a:endParaRPr lang="en-US" altLang="zh-CN" sz="1200" b="1" dirty="0">
              <a:solidFill>
                <a:srgbClr val="000000"/>
              </a:solidFill>
              <a:latin typeface="+mn-ea"/>
            </a:endParaRPr>
          </a:p>
        </p:txBody>
      </p:sp>
      <p:sp>
        <p:nvSpPr>
          <p:cNvPr id="6" name="文本框 5">
            <a:extLst>
              <a:ext uri="{FF2B5EF4-FFF2-40B4-BE49-F238E27FC236}">
                <a16:creationId xmlns:a16="http://schemas.microsoft.com/office/drawing/2014/main" id="{A678504B-FD76-ECC3-4EB9-1A05ABEA3425}"/>
              </a:ext>
            </a:extLst>
          </p:cNvPr>
          <p:cNvSpPr txBox="1"/>
          <p:nvPr/>
        </p:nvSpPr>
        <p:spPr>
          <a:xfrm>
            <a:off x="416389" y="1160947"/>
            <a:ext cx="9173088"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effectLst/>
                <a:latin typeface="+mn-ea"/>
              </a:rPr>
              <a:t>家庭原始自发自用率越小，采纳建议后用电降费率越高</a:t>
            </a:r>
          </a:p>
        </p:txBody>
      </p:sp>
      <p:sp>
        <p:nvSpPr>
          <p:cNvPr id="7" name="文本框 6">
            <a:extLst>
              <a:ext uri="{FF2B5EF4-FFF2-40B4-BE49-F238E27FC236}">
                <a16:creationId xmlns:a16="http://schemas.microsoft.com/office/drawing/2014/main" id="{233CA092-EC03-1400-B518-37F231453D87}"/>
              </a:ext>
            </a:extLst>
          </p:cNvPr>
          <p:cNvSpPr txBox="1"/>
          <p:nvPr/>
        </p:nvSpPr>
        <p:spPr>
          <a:xfrm>
            <a:off x="5512178" y="6051151"/>
            <a:ext cx="6589985" cy="276999"/>
          </a:xfrm>
          <a:prstGeom prst="rect">
            <a:avLst/>
          </a:prstGeom>
          <a:noFill/>
        </p:spPr>
        <p:txBody>
          <a:bodyPr wrap="square" rtlCol="0">
            <a:spAutoFit/>
          </a:bodyPr>
          <a:lstStyle/>
          <a:p>
            <a:r>
              <a:rPr lang="zh-CN" altLang="en-US" sz="1200" b="1" dirty="0">
                <a:solidFill>
                  <a:srgbClr val="000000"/>
                </a:solidFill>
                <a:effectLst/>
                <a:latin typeface="+mn-ea"/>
              </a:rPr>
              <a:t>家庭用电日均降费率</a:t>
            </a:r>
            <a:r>
              <a:rPr lang="en-US" altLang="zh-CN" sz="1200" b="1" dirty="0">
                <a:solidFill>
                  <a:srgbClr val="000000"/>
                </a:solidFill>
                <a:effectLst/>
                <a:latin typeface="+mn-ea"/>
              </a:rPr>
              <a:t>=</a:t>
            </a:r>
            <a:r>
              <a:rPr lang="zh-CN" altLang="en-US" sz="1200" b="1" dirty="0">
                <a:solidFill>
                  <a:srgbClr val="000000"/>
                </a:solidFill>
                <a:effectLst/>
                <a:latin typeface="+mn-ea"/>
              </a:rPr>
              <a:t>（建议前日均用电</a:t>
            </a:r>
            <a:r>
              <a:rPr lang="zh-CN" altLang="en-US" sz="1200" b="1" dirty="0">
                <a:solidFill>
                  <a:srgbClr val="000000"/>
                </a:solidFill>
                <a:latin typeface="+mn-ea"/>
              </a:rPr>
              <a:t>费用</a:t>
            </a:r>
            <a:r>
              <a:rPr lang="en-US" altLang="zh-CN" sz="1200" b="1" dirty="0">
                <a:solidFill>
                  <a:srgbClr val="000000"/>
                </a:solidFill>
                <a:effectLst/>
                <a:latin typeface="+mn-ea"/>
              </a:rPr>
              <a:t>-</a:t>
            </a:r>
            <a:r>
              <a:rPr lang="zh-CN" altLang="en-US" sz="1200" b="1" dirty="0">
                <a:solidFill>
                  <a:srgbClr val="000000"/>
                </a:solidFill>
                <a:effectLst/>
                <a:latin typeface="+mn-ea"/>
              </a:rPr>
              <a:t>建议后日均用电</a:t>
            </a:r>
            <a:r>
              <a:rPr lang="zh-CN" altLang="en-US" sz="1200" b="1" dirty="0">
                <a:solidFill>
                  <a:srgbClr val="000000"/>
                </a:solidFill>
                <a:latin typeface="+mn-ea"/>
              </a:rPr>
              <a:t>费用</a:t>
            </a:r>
            <a:r>
              <a:rPr lang="zh-CN" altLang="en-US" sz="1200" b="1" dirty="0">
                <a:solidFill>
                  <a:srgbClr val="000000"/>
                </a:solidFill>
                <a:effectLst/>
                <a:latin typeface="+mn-ea"/>
              </a:rPr>
              <a:t>）</a:t>
            </a:r>
            <a:r>
              <a:rPr lang="en-US" altLang="zh-CN" sz="1200" b="1" dirty="0">
                <a:solidFill>
                  <a:srgbClr val="000000"/>
                </a:solidFill>
                <a:effectLst/>
                <a:latin typeface="+mn-ea"/>
              </a:rPr>
              <a:t>/ </a:t>
            </a:r>
            <a:r>
              <a:rPr lang="zh-CN" altLang="en-US" sz="1200" b="1" dirty="0">
                <a:solidFill>
                  <a:srgbClr val="000000"/>
                </a:solidFill>
                <a:latin typeface="+mn-ea"/>
              </a:rPr>
              <a:t>建议前日均用电费用</a:t>
            </a:r>
            <a:endParaRPr lang="en-US" altLang="zh-CN" sz="1200" b="1" dirty="0">
              <a:latin typeface="+mn-ea"/>
            </a:endParaRPr>
          </a:p>
        </p:txBody>
      </p:sp>
    </p:spTree>
    <p:extLst>
      <p:ext uri="{BB962C8B-B14F-4D97-AF65-F5344CB8AC3E}">
        <p14:creationId xmlns:p14="http://schemas.microsoft.com/office/powerpoint/2010/main" val="1066202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A96FA-A20A-241C-3F9F-394C7560576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3EA581-6CC7-17B0-4F3F-6F75E09EB077}"/>
              </a:ext>
            </a:extLst>
          </p:cNvPr>
          <p:cNvSpPr>
            <a:spLocks noGrp="1"/>
          </p:cNvSpPr>
          <p:nvPr>
            <p:ph type="sldNum" sz="quarter" idx="4"/>
          </p:nvPr>
        </p:nvSpPr>
        <p:spPr/>
        <p:txBody>
          <a:bodyPr/>
          <a:lstStyle/>
          <a:p>
            <a:fld id="{E5DA641C-B17E-4136-B66A-BE4927EA7F1E}" type="slidenum">
              <a:rPr lang="zh-CN" altLang="en-US" smtClean="0"/>
              <a:t>15</a:t>
            </a:fld>
            <a:endParaRPr lang="zh-CN" altLang="en-US" dirty="0"/>
          </a:p>
        </p:txBody>
      </p:sp>
      <p:graphicFrame>
        <p:nvGraphicFramePr>
          <p:cNvPr id="3" name="表格 2">
            <a:extLst>
              <a:ext uri="{FF2B5EF4-FFF2-40B4-BE49-F238E27FC236}">
                <a16:creationId xmlns:a16="http://schemas.microsoft.com/office/drawing/2014/main" id="{1361F6FF-BB9B-536B-E636-4BA87EB965B9}"/>
              </a:ext>
            </a:extLst>
          </p:cNvPr>
          <p:cNvGraphicFramePr>
            <a:graphicFrameLocks noGrp="1"/>
          </p:cNvGraphicFramePr>
          <p:nvPr/>
        </p:nvGraphicFramePr>
        <p:xfrm>
          <a:off x="491730" y="1553577"/>
          <a:ext cx="11164606" cy="3872502"/>
        </p:xfrm>
        <a:graphic>
          <a:graphicData uri="http://schemas.openxmlformats.org/drawingml/2006/table">
            <a:tbl>
              <a:tblPr firstRow="1" bandRow="1">
                <a:tableStyleId>{21E4AEA4-8DFA-4A89-87EB-49C32662AFE0}</a:tableStyleId>
              </a:tblPr>
              <a:tblGrid>
                <a:gridCol w="611171">
                  <a:extLst>
                    <a:ext uri="{9D8B030D-6E8A-4147-A177-3AD203B41FA5}">
                      <a16:colId xmlns:a16="http://schemas.microsoft.com/office/drawing/2014/main" val="3458432372"/>
                    </a:ext>
                  </a:extLst>
                </a:gridCol>
                <a:gridCol w="1308204">
                  <a:extLst>
                    <a:ext uri="{9D8B030D-6E8A-4147-A177-3AD203B41FA5}">
                      <a16:colId xmlns:a16="http://schemas.microsoft.com/office/drawing/2014/main" val="1145047471"/>
                    </a:ext>
                  </a:extLst>
                </a:gridCol>
                <a:gridCol w="1951579">
                  <a:extLst>
                    <a:ext uri="{9D8B030D-6E8A-4147-A177-3AD203B41FA5}">
                      <a16:colId xmlns:a16="http://schemas.microsoft.com/office/drawing/2014/main" val="2650993410"/>
                    </a:ext>
                  </a:extLst>
                </a:gridCol>
                <a:gridCol w="5017933">
                  <a:extLst>
                    <a:ext uri="{9D8B030D-6E8A-4147-A177-3AD203B41FA5}">
                      <a16:colId xmlns:a16="http://schemas.microsoft.com/office/drawing/2014/main" val="4177491578"/>
                    </a:ext>
                  </a:extLst>
                </a:gridCol>
                <a:gridCol w="1092820">
                  <a:extLst>
                    <a:ext uri="{9D8B030D-6E8A-4147-A177-3AD203B41FA5}">
                      <a16:colId xmlns:a16="http://schemas.microsoft.com/office/drawing/2014/main" val="203503476"/>
                    </a:ext>
                  </a:extLst>
                </a:gridCol>
                <a:gridCol w="1182899">
                  <a:extLst>
                    <a:ext uri="{9D8B030D-6E8A-4147-A177-3AD203B41FA5}">
                      <a16:colId xmlns:a16="http://schemas.microsoft.com/office/drawing/2014/main" val="373939316"/>
                    </a:ext>
                  </a:extLst>
                </a:gridCol>
              </a:tblGrid>
              <a:tr h="528852">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序号</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测试类别</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测试项</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测试结果</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用例数</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结果判定</a:t>
                      </a:r>
                    </a:p>
                  </a:txBody>
                  <a:tcPr marL="91445" marR="91445" marT="45724" marB="45724" anchor="ctr" horzOverflow="overflow">
                    <a:solidFill>
                      <a:srgbClr val="FF7900"/>
                    </a:solidFill>
                  </a:tcPr>
                </a:tc>
                <a:extLst>
                  <a:ext uri="{0D108BD9-81ED-4DB2-BD59-A6C34878D82A}">
                    <a16:rowId xmlns:a16="http://schemas.microsoft.com/office/drawing/2014/main" val="4232722079"/>
                  </a:ext>
                </a:extLst>
              </a:tr>
              <a:tr h="1848086">
                <a:tc>
                  <a:txBody>
                    <a:bodyPr/>
                    <a:lstStyle/>
                    <a:p>
                      <a:pPr algn="ctr"/>
                      <a:r>
                        <a:rPr lang="en-US" altLang="zh-CN" sz="1600" b="1" kern="1200" dirty="0">
                          <a:solidFill>
                            <a:schemeClr val="tx1"/>
                          </a:solidFill>
                          <a:latin typeface="+mn-lt"/>
                          <a:ea typeface="+mn-ea"/>
                          <a:cs typeface="+mn-cs"/>
                        </a:rPr>
                        <a:t>2</a:t>
                      </a:r>
                      <a:endParaRPr lang="zh-CN" altLang="en-US" sz="1600" b="1" kern="1200" dirty="0">
                        <a:solidFill>
                          <a:schemeClr val="tx1"/>
                        </a:solidFill>
                        <a:latin typeface="+mn-lt"/>
                        <a:ea typeface="+mn-ea"/>
                        <a:cs typeface="+mn-cs"/>
                      </a:endParaRPr>
                    </a:p>
                  </a:txBody>
                  <a:tcPr marL="91445" marR="91445" marT="45724" marB="45724" anchor="ctr" horzOverflow="overflow">
                    <a:solidFill>
                      <a:srgbClr val="F8E6CE"/>
                    </a:solidFill>
                  </a:tcPr>
                </a:tc>
                <a:tc rowSpan="2">
                  <a:txBody>
                    <a:bodyPr/>
                    <a:lstStyle/>
                    <a:p>
                      <a:pPr algn="ctr"/>
                      <a:r>
                        <a:rPr lang="zh-CN" altLang="en-US" sz="1600" b="1" dirty="0"/>
                        <a:t>兼容性测试</a:t>
                      </a:r>
                    </a:p>
                  </a:txBody>
                  <a:tcPr anchor="ctr">
                    <a:solidFill>
                      <a:srgbClr val="FCF3E8"/>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600" b="1" kern="1200" dirty="0">
                          <a:solidFill>
                            <a:schemeClr val="tx1"/>
                          </a:solidFill>
                          <a:effectLst/>
                          <a:latin typeface="Arial" panose="020B0604020202020204" pitchFamily="34" charset="0"/>
                          <a:ea typeface="微软雅黑" panose="020B0503020204020204" pitchFamily="34" charset="-122"/>
                          <a:cs typeface="+mn-cs"/>
                        </a:rPr>
                        <a:t>移动端机型</a:t>
                      </a:r>
                    </a:p>
                  </a:txBody>
                  <a:tcPr marL="68580" marR="68580" marT="0" marB="0" anchor="ctr">
                    <a:solidFill>
                      <a:srgbClr val="F8E6CE"/>
                    </a:solidFill>
                  </a:tcPr>
                </a:tc>
                <a:tc>
                  <a:txBody>
                    <a:bodyPr/>
                    <a:lstStyle/>
                    <a:p>
                      <a:pPr lvl="0" algn="ctr"/>
                      <a:r>
                        <a:rPr lang="zh-CN" altLang="en-US" sz="16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实测适配苹果、三星、华为、小米等共计</a:t>
                      </a:r>
                      <a:r>
                        <a:rPr lang="en-US" altLang="zh-CN" sz="16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50</a:t>
                      </a:r>
                      <a:r>
                        <a:rPr lang="zh-CN" altLang="en-US" sz="16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款手机和平板设备，操作系统覆盖</a:t>
                      </a:r>
                      <a:r>
                        <a:rPr lang="en-US" altLang="zh-CN" sz="16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iOS</a:t>
                      </a:r>
                      <a:r>
                        <a:rPr lang="zh-CN" altLang="en-US" sz="16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、安卓、鸿蒙</a:t>
                      </a:r>
                      <a:r>
                        <a:rPr lang="en-US" altLang="zh-CN" sz="16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r>
                        <a:rPr lang="zh-CN" altLang="en-US" sz="16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，屏幕覆盖直面屏、曲面屏、双折叠、三折叠</a:t>
                      </a:r>
                      <a:r>
                        <a:rPr lang="en-US" altLang="zh-CN" sz="16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endParaRPr lang="zh-CN" altLang="en-US"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solidFill>
                      <a:srgbClr val="F8E6CE"/>
                    </a:solidFill>
                  </a:tcPr>
                </a:tc>
                <a:tc>
                  <a:txBody>
                    <a:bodyPr/>
                    <a:lstStyle/>
                    <a:p>
                      <a:pPr lvl="0" algn="ctr"/>
                      <a:r>
                        <a:rPr lang="en-US" altLang="zh-CN" sz="16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50</a:t>
                      </a:r>
                      <a:r>
                        <a:rPr lang="zh-CN" altLang="en-US" sz="16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条</a:t>
                      </a:r>
                      <a:endParaRPr lang="zh-CN" altLang="en-US"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a:solidFill>
                            <a:srgbClr val="00B050"/>
                          </a:solidFill>
                          <a:latin typeface="+mn-lt"/>
                          <a:ea typeface="+mn-ea"/>
                          <a:cs typeface="+mn-cs"/>
                        </a:rPr>
                        <a:t>通过</a:t>
                      </a:r>
                      <a:r>
                        <a:rPr lang="en-US" altLang="zh-CN" sz="1600" b="1" kern="1200">
                          <a:solidFill>
                            <a:srgbClr val="00B050"/>
                          </a:solidFill>
                          <a:latin typeface="+mn-lt"/>
                          <a:ea typeface="+mn-ea"/>
                          <a:cs typeface="+mn-cs"/>
                        </a:rPr>
                        <a:t>49</a:t>
                      </a:r>
                      <a:r>
                        <a:rPr lang="zh-CN" altLang="en-US" sz="1600" b="1" kern="1200">
                          <a:solidFill>
                            <a:srgbClr val="00B050"/>
                          </a:solidFill>
                          <a:latin typeface="+mn-lt"/>
                          <a:ea typeface="+mn-ea"/>
                          <a:cs typeface="+mn-cs"/>
                        </a:rPr>
                        <a:t>条</a:t>
                      </a:r>
                      <a:endParaRPr lang="en-US" altLang="zh-CN" sz="1600" b="1" kern="1200">
                        <a:solidFill>
                          <a:srgbClr val="00B050"/>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a:solidFill>
                            <a:srgbClr val="FF0000"/>
                          </a:solidFill>
                          <a:latin typeface="+mn-ea"/>
                          <a:ea typeface="+mn-ea"/>
                          <a:cs typeface="+mn-cs"/>
                        </a:rPr>
                        <a:t>Fail 1</a:t>
                      </a:r>
                      <a:r>
                        <a:rPr lang="zh-CN" altLang="en-US" sz="1600" b="1" kern="1200">
                          <a:solidFill>
                            <a:srgbClr val="FF0000"/>
                          </a:solidFill>
                          <a:latin typeface="+mn-ea"/>
                          <a:ea typeface="+mn-ea"/>
                          <a:cs typeface="+mn-cs"/>
                        </a:rPr>
                        <a:t>条</a:t>
                      </a:r>
                      <a:endParaRPr lang="zh-CN" altLang="en-US" sz="1600" b="1" kern="1200" dirty="0">
                        <a:solidFill>
                          <a:srgbClr val="FF0000"/>
                        </a:solidFill>
                        <a:latin typeface="+mn-ea"/>
                        <a:ea typeface="+mn-ea"/>
                        <a:cs typeface="+mn-cs"/>
                      </a:endParaRPr>
                    </a:p>
                  </a:txBody>
                  <a:tcPr marL="91445" marR="91445" marT="45724" marB="45724" anchor="ctr" horzOverflow="overflow">
                    <a:solidFill>
                      <a:srgbClr val="F8E6CE"/>
                    </a:solidFill>
                  </a:tcPr>
                </a:tc>
                <a:extLst>
                  <a:ext uri="{0D108BD9-81ED-4DB2-BD59-A6C34878D82A}">
                    <a16:rowId xmlns:a16="http://schemas.microsoft.com/office/drawing/2014/main" val="923275913"/>
                  </a:ext>
                </a:extLst>
              </a:tr>
              <a:tr h="1495564">
                <a:tc>
                  <a:txBody>
                    <a:bodyPr/>
                    <a:lstStyle/>
                    <a:p>
                      <a:pPr algn="ctr"/>
                      <a:r>
                        <a:rPr lang="en-US" altLang="zh-CN" sz="1600" b="1" kern="1200" dirty="0">
                          <a:solidFill>
                            <a:schemeClr val="tx1"/>
                          </a:solidFill>
                          <a:latin typeface="+mn-lt"/>
                          <a:ea typeface="+mn-ea"/>
                          <a:cs typeface="+mn-cs"/>
                        </a:rPr>
                        <a:t>3</a:t>
                      </a:r>
                      <a:endParaRPr lang="zh-CN" altLang="en-US" sz="1600" b="1" kern="1200" dirty="0">
                        <a:solidFill>
                          <a:schemeClr val="tx1"/>
                        </a:solidFill>
                        <a:latin typeface="+mn-lt"/>
                        <a:ea typeface="+mn-ea"/>
                        <a:cs typeface="+mn-cs"/>
                      </a:endParaRPr>
                    </a:p>
                  </a:txBody>
                  <a:tcPr marL="91445" marR="91445" marT="45724" marB="45724" anchor="ctr" horzOverflow="overflow">
                    <a:solidFill>
                      <a:srgbClr val="FCF3E8"/>
                    </a:solidFill>
                  </a:tcPr>
                </a:tc>
                <a:tc vMerge="1">
                  <a:txBody>
                    <a:bodyPr/>
                    <a:lstStyle/>
                    <a:p>
                      <a:pPr algn="ctr"/>
                      <a:endParaRPr lang="zh-CN" altLang="en-US" sz="1200" dirty="0"/>
                    </a:p>
                  </a:txBody>
                  <a:tcPr anchor="ctr">
                    <a:solidFill>
                      <a:srgbClr val="F8E6CE"/>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600" b="1" kern="1200" dirty="0">
                          <a:solidFill>
                            <a:schemeClr val="tx1"/>
                          </a:solidFill>
                          <a:effectLst/>
                          <a:latin typeface="Arial" panose="020B0604020202020204" pitchFamily="34" charset="0"/>
                          <a:ea typeface="微软雅黑" panose="020B0503020204020204" pitchFamily="34" charset="-122"/>
                          <a:cs typeface="+mn-cs"/>
                        </a:rPr>
                        <a:t>新能源车型</a:t>
                      </a:r>
                    </a:p>
                  </a:txBody>
                  <a:tcPr marL="68580" marR="68580" marT="0" marB="0" anchor="ctr">
                    <a:solidFill>
                      <a:srgbClr val="FCF3E8"/>
                    </a:solidFill>
                  </a:tcPr>
                </a:tc>
                <a:tc>
                  <a:txBody>
                    <a:bodyPr/>
                    <a:lstStyle/>
                    <a:p>
                      <a:pPr lvl="0" algn="ctr"/>
                      <a:r>
                        <a:rPr lang="zh-CN" altLang="en-US"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实测适配特斯拉、奔驰、宝马、问界、小米、理想、小鹏、比亚迪等</a:t>
                      </a:r>
                      <a:r>
                        <a:rPr lang="en-US" altLang="zh-CN"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20</a:t>
                      </a:r>
                      <a:r>
                        <a:rPr lang="zh-CN" altLang="en-US"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款车型适配本系统充电桩常规、预约、纯绿电、智能四种充电模式，适配</a:t>
                      </a:r>
                      <a:r>
                        <a:rPr lang="en-US" altLang="zh-CN"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2.2kW</a:t>
                      </a:r>
                      <a:r>
                        <a:rPr lang="zh-CN" altLang="en-US"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r>
                        <a:rPr lang="en-US" altLang="zh-CN"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3.5kW</a:t>
                      </a:r>
                      <a:r>
                        <a:rPr lang="zh-CN" altLang="en-US"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r>
                        <a:rPr lang="en-US" altLang="zh-CN"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7.0kW</a:t>
                      </a:r>
                      <a:r>
                        <a:rPr lang="zh-CN" altLang="en-US"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三种功率调节。</a:t>
                      </a:r>
                    </a:p>
                  </a:txBody>
                  <a:tcPr anchor="ctr">
                    <a:solidFill>
                      <a:srgbClr val="FCF3E8"/>
                    </a:solidFill>
                  </a:tcPr>
                </a:tc>
                <a:tc>
                  <a:txBody>
                    <a:bodyPr/>
                    <a:lstStyle/>
                    <a:p>
                      <a:pPr lvl="0" algn="ctr"/>
                      <a:r>
                        <a:rPr lang="en-US" altLang="zh-CN"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20</a:t>
                      </a:r>
                      <a:r>
                        <a:rPr lang="zh-CN" altLang="en-US" sz="16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条</a:t>
                      </a:r>
                    </a:p>
                  </a:txBody>
                  <a:tcPr anchor="ctr">
                    <a:solidFill>
                      <a:srgbClr val="FCF3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rgbClr val="00B050"/>
                          </a:solidFill>
                          <a:latin typeface="+mn-ea"/>
                          <a:ea typeface="+mn-ea"/>
                        </a:rPr>
                        <a:t>通过</a:t>
                      </a:r>
                      <a:r>
                        <a:rPr lang="en-US" altLang="zh-CN" sz="1600" b="1" dirty="0">
                          <a:solidFill>
                            <a:srgbClr val="00B050"/>
                          </a:solidFill>
                          <a:latin typeface="+mn-ea"/>
                          <a:ea typeface="+mn-ea"/>
                        </a:rPr>
                        <a:t>20</a:t>
                      </a:r>
                      <a:r>
                        <a:rPr lang="zh-CN" altLang="en-US" sz="1600" b="1" dirty="0">
                          <a:solidFill>
                            <a:srgbClr val="00B050"/>
                          </a:solidFill>
                          <a:latin typeface="+mn-ea"/>
                          <a:ea typeface="+mn-ea"/>
                        </a:rPr>
                        <a:t>条</a:t>
                      </a:r>
                    </a:p>
                  </a:txBody>
                  <a:tcPr marL="91445" marR="91445" marT="45724" marB="45724" anchor="ctr" horzOverflow="overflow">
                    <a:solidFill>
                      <a:srgbClr val="FCF3E8"/>
                    </a:solidFill>
                  </a:tcPr>
                </a:tc>
                <a:extLst>
                  <a:ext uri="{0D108BD9-81ED-4DB2-BD59-A6C34878D82A}">
                    <a16:rowId xmlns:a16="http://schemas.microsoft.com/office/drawing/2014/main" val="65015464"/>
                  </a:ext>
                </a:extLst>
              </a:tr>
            </a:tbl>
          </a:graphicData>
        </a:graphic>
      </p:graphicFrame>
      <p:sp>
        <p:nvSpPr>
          <p:cNvPr id="5" name="标题 1">
            <a:extLst>
              <a:ext uri="{FF2B5EF4-FFF2-40B4-BE49-F238E27FC236}">
                <a16:creationId xmlns:a16="http://schemas.microsoft.com/office/drawing/2014/main" id="{C1C52D02-4032-DFC7-3B52-1C091AC1E90E}"/>
              </a:ext>
            </a:extLst>
          </p:cNvPr>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kumimoji="1" lang="zh-CN" altLang="en-US" sz="2400" b="1" dirty="0">
                <a:solidFill>
                  <a:schemeClr val="tx1"/>
                </a:solidFill>
                <a:latin typeface="微软雅黑" pitchFamily="34" charset="-122"/>
                <a:ea typeface="微软雅黑" pitchFamily="34" charset="-122"/>
              </a:rPr>
              <a:t>③兼容性测试</a:t>
            </a:r>
            <a:endParaRPr kumimoji="1" lang="zh-CN" altLang="en-US" sz="2400" dirty="0">
              <a:solidFill>
                <a:schemeClr val="tx1"/>
              </a:solidFill>
            </a:endParaRPr>
          </a:p>
        </p:txBody>
      </p:sp>
    </p:spTree>
    <p:extLst>
      <p:ext uri="{BB962C8B-B14F-4D97-AF65-F5344CB8AC3E}">
        <p14:creationId xmlns:p14="http://schemas.microsoft.com/office/powerpoint/2010/main" val="1845995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C52EC-C0E9-ED49-C2EA-E913897881CF}"/>
            </a:ext>
          </a:extLst>
        </p:cNvPr>
        <p:cNvGrpSpPr/>
        <p:nvPr/>
      </p:nvGrpSpPr>
      <p:grpSpPr>
        <a:xfrm>
          <a:off x="0" y="0"/>
          <a:ext cx="0" cy="0"/>
          <a:chOff x="0" y="0"/>
          <a:chExt cx="0" cy="0"/>
        </a:xfrm>
      </p:grpSpPr>
      <p:sp>
        <p:nvSpPr>
          <p:cNvPr id="5" name="标题 6">
            <a:extLst>
              <a:ext uri="{FF2B5EF4-FFF2-40B4-BE49-F238E27FC236}">
                <a16:creationId xmlns:a16="http://schemas.microsoft.com/office/drawing/2014/main" id="{1EF8F687-C74D-97DD-B73B-1053947E764A}"/>
              </a:ext>
            </a:extLst>
          </p:cNvPr>
          <p:cNvSpPr txBox="1"/>
          <p:nvPr/>
        </p:nvSpPr>
        <p:spPr>
          <a:xfrm>
            <a:off x="578496" y="436622"/>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lang="zh-CN" altLang="en-US" sz="2800" dirty="0">
                <a:latin typeface="Arial" panose="020B0604020202020204" pitchFamily="34" charset="0"/>
                <a:sym typeface="Arial" panose="020B0604020202020204" pitchFamily="34" charset="0"/>
              </a:rPr>
              <a:t>四、系统测试汇报</a:t>
            </a:r>
            <a:r>
              <a:rPr lang="en-US" altLang="zh-CN" sz="2800" dirty="0">
                <a:latin typeface="Arial" panose="020B0604020202020204" pitchFamily="34" charset="0"/>
                <a:sym typeface="Arial" panose="020B0604020202020204" pitchFamily="34" charset="0"/>
              </a:rPr>
              <a:t>/</a:t>
            </a:r>
            <a:r>
              <a:rPr kumimoji="1" lang="zh-CN" altLang="en-US" sz="2400" dirty="0">
                <a:solidFill>
                  <a:schemeClr val="tx1"/>
                </a:solidFill>
              </a:rPr>
              <a:t>③兼容性测试</a:t>
            </a:r>
            <a:r>
              <a:rPr kumimoji="1" lang="en-US" altLang="zh-CN" sz="2400" b="1" dirty="0">
                <a:solidFill>
                  <a:schemeClr val="tx1"/>
                </a:solidFill>
              </a:rPr>
              <a:t>/ </a:t>
            </a:r>
            <a:r>
              <a:rPr kumimoji="1" lang="zh-CN" altLang="en-US" sz="2400" b="0" dirty="0">
                <a:solidFill>
                  <a:srgbClr val="FF7900"/>
                </a:solidFill>
              </a:rPr>
              <a:t>手机机型适配</a:t>
            </a:r>
            <a:endParaRPr lang="zh-CN" altLang="en-US" sz="2400" b="0" dirty="0">
              <a:solidFill>
                <a:schemeClr val="tx1"/>
              </a:solidFill>
              <a:latin typeface="Arial" panose="020B0604020202020204" pitchFamily="34" charset="0"/>
              <a:sym typeface="Arial" panose="020B0604020202020204" pitchFamily="34" charset="0"/>
            </a:endParaRPr>
          </a:p>
        </p:txBody>
      </p:sp>
      <p:sp>
        <p:nvSpPr>
          <p:cNvPr id="2" name="灯片编号占位符 1">
            <a:extLst>
              <a:ext uri="{FF2B5EF4-FFF2-40B4-BE49-F238E27FC236}">
                <a16:creationId xmlns:a16="http://schemas.microsoft.com/office/drawing/2014/main" id="{9CA402A5-53D1-EFBB-F724-E1BCD09A4215}"/>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sym typeface="Arial" panose="020B0604020202020204" pitchFamily="34" charset="0"/>
              </a:rPr>
              <a:t>16</a:t>
            </a:fld>
            <a:endParaRPr lang="zh-CN" altLang="en-US" dirty="0">
              <a:sym typeface="Arial" panose="020B0604020202020204" pitchFamily="34" charset="0"/>
            </a:endParaRPr>
          </a:p>
        </p:txBody>
      </p:sp>
      <p:graphicFrame>
        <p:nvGraphicFramePr>
          <p:cNvPr id="3" name="表格 2">
            <a:extLst>
              <a:ext uri="{FF2B5EF4-FFF2-40B4-BE49-F238E27FC236}">
                <a16:creationId xmlns:a16="http://schemas.microsoft.com/office/drawing/2014/main" id="{B12E90D3-06A4-0AC5-A2FC-9E03532A6A38}"/>
              </a:ext>
            </a:extLst>
          </p:cNvPr>
          <p:cNvGraphicFramePr>
            <a:graphicFrameLocks noGrp="1"/>
          </p:cNvGraphicFramePr>
          <p:nvPr/>
        </p:nvGraphicFramePr>
        <p:xfrm>
          <a:off x="686745" y="1734125"/>
          <a:ext cx="10818510" cy="4624961"/>
        </p:xfrm>
        <a:graphic>
          <a:graphicData uri="http://schemas.openxmlformats.org/drawingml/2006/table">
            <a:tbl>
              <a:tblPr firstRow="1" bandRow="1">
                <a:tableStyleId>{5C22544A-7EE6-4342-B048-85BDC9FD1C3A}</a:tableStyleId>
              </a:tblPr>
              <a:tblGrid>
                <a:gridCol w="1366306">
                  <a:extLst>
                    <a:ext uri="{9D8B030D-6E8A-4147-A177-3AD203B41FA5}">
                      <a16:colId xmlns:a16="http://schemas.microsoft.com/office/drawing/2014/main" val="20001"/>
                    </a:ext>
                  </a:extLst>
                </a:gridCol>
                <a:gridCol w="2618907">
                  <a:extLst>
                    <a:ext uri="{9D8B030D-6E8A-4147-A177-3AD203B41FA5}">
                      <a16:colId xmlns:a16="http://schemas.microsoft.com/office/drawing/2014/main" val="568570582"/>
                    </a:ext>
                  </a:extLst>
                </a:gridCol>
                <a:gridCol w="2477149">
                  <a:extLst>
                    <a:ext uri="{9D8B030D-6E8A-4147-A177-3AD203B41FA5}">
                      <a16:colId xmlns:a16="http://schemas.microsoft.com/office/drawing/2014/main" val="3467069120"/>
                    </a:ext>
                  </a:extLst>
                </a:gridCol>
                <a:gridCol w="3122653">
                  <a:extLst>
                    <a:ext uri="{9D8B030D-6E8A-4147-A177-3AD203B41FA5}">
                      <a16:colId xmlns:a16="http://schemas.microsoft.com/office/drawing/2014/main" val="2312043041"/>
                    </a:ext>
                  </a:extLst>
                </a:gridCol>
                <a:gridCol w="1233495">
                  <a:extLst>
                    <a:ext uri="{9D8B030D-6E8A-4147-A177-3AD203B41FA5}">
                      <a16:colId xmlns:a16="http://schemas.microsoft.com/office/drawing/2014/main" val="4063354941"/>
                    </a:ext>
                  </a:extLst>
                </a:gridCol>
              </a:tblGrid>
              <a:tr h="299285">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移动端类型</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适配机型</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系统版本</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机型特点</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测试结论</a:t>
                      </a:r>
                    </a:p>
                  </a:txBody>
                  <a:tcPr marL="91419" marR="91419" marT="45709" marB="45709" anchor="ctr">
                    <a:solidFill>
                      <a:srgbClr val="FF7900"/>
                    </a:solidFill>
                  </a:tcPr>
                </a:tc>
                <a:extLst>
                  <a:ext uri="{0D108BD9-81ED-4DB2-BD59-A6C34878D82A}">
                    <a16:rowId xmlns:a16="http://schemas.microsoft.com/office/drawing/2014/main" val="101643895"/>
                  </a:ext>
                </a:extLst>
              </a:tr>
              <a:tr h="299285">
                <a:tc rowSpan="10">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手机</a:t>
                      </a:r>
                    </a:p>
                  </a:txBody>
                  <a:tcPr marL="91419" marR="91419" marT="45709" marB="45709" anchor="ctr">
                    <a:solidFill>
                      <a:schemeClr val="bg1">
                        <a:lumMod val="95000"/>
                      </a:schemeClr>
                    </a:solidFill>
                  </a:tcPr>
                </a:tc>
                <a:tc>
                  <a:txBody>
                    <a:bodyPr/>
                    <a:lstStyle/>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苹果</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iPhone 13 Pro Max</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iOS 15.0.2</a:t>
                      </a: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超宽屏</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rowSpan="1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kern="1200" dirty="0">
                          <a:solidFill>
                            <a:srgbClr val="54B244"/>
                          </a:solidFill>
                          <a:latin typeface="+mn-lt"/>
                          <a:ea typeface="+mn-ea"/>
                          <a:cs typeface="+mn-cs"/>
                        </a:rPr>
                        <a:t>PASS</a:t>
                      </a:r>
                      <a:endParaRPr lang="zh-CN" altLang="en-US" sz="1400" kern="1200" dirty="0">
                        <a:solidFill>
                          <a:srgbClr val="54B244"/>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1057196880"/>
                  </a:ext>
                </a:extLst>
              </a:tr>
              <a:tr h="299285">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三星 </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Galaxy Z Fold3</a:t>
                      </a:r>
                      <a:endParaRPr lang="zh-CN"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Android 14</a:t>
                      </a: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折叠屏</a:t>
                      </a:r>
                    </a:p>
                  </a:txBody>
                  <a:tcPr marL="7618" marR="7618" marT="7618" marB="0" anchor="ctr">
                    <a:solidFill>
                      <a:schemeClr val="bg1">
                        <a:lumMod val="95000"/>
                      </a:schemeClr>
                    </a:solidFill>
                  </a:tcPr>
                </a:tc>
                <a:tc vMerge="1">
                  <a:txBody>
                    <a:bodyPr/>
                    <a:lstStyle/>
                    <a:p>
                      <a:endParaRPr/>
                    </a:p>
                  </a:txBody>
                  <a:tcPr marL="7618" marR="7618" marT="7618" marB="0" anchor="ctr">
                    <a:solidFill>
                      <a:schemeClr val="bg1">
                        <a:lumMod val="95000"/>
                      </a:schemeClr>
                    </a:solidFill>
                  </a:tcPr>
                </a:tc>
                <a:extLst>
                  <a:ext uri="{0D108BD9-81ED-4DB2-BD59-A6C34878D82A}">
                    <a16:rowId xmlns:a16="http://schemas.microsoft.com/office/drawing/2014/main" val="10002"/>
                  </a:ext>
                </a:extLst>
              </a:tr>
              <a:tr h="379858">
                <a:tc vMerge="1">
                  <a:txBody>
                    <a:bodyPr/>
                    <a:lstStyle/>
                    <a:p>
                      <a:endParaRPr lang="zh-CN" altLang="en-US"/>
                    </a:p>
                  </a:txBody>
                  <a:tcPr/>
                </a:tc>
                <a:tc>
                  <a:txBody>
                    <a:bodyPr/>
                    <a:lstStyle/>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华为</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Mate X6</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HarmonyOS NEXT.5.0.0.135</a:t>
                      </a: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纯血鸿蒙；折叠屏</a:t>
                      </a:r>
                    </a:p>
                  </a:txBody>
                  <a:tcPr marL="7618" marR="7618" marT="7618" marB="0" anchor="ctr">
                    <a:solidFill>
                      <a:schemeClr val="bg1">
                        <a:lumMod val="95000"/>
                      </a:schemeClr>
                    </a:solidFill>
                  </a:tcPr>
                </a:tc>
                <a:tc vMerge="1">
                  <a:txBody>
                    <a:bodyPr/>
                    <a:lstStyle/>
                    <a:p>
                      <a:endParaRPr/>
                    </a:p>
                  </a:txBody>
                  <a:tcPr marL="7618" marR="7618" marT="7618" marB="0" anchor="ctr">
                    <a:solidFill>
                      <a:schemeClr val="bg1">
                        <a:lumMod val="95000"/>
                      </a:schemeClr>
                    </a:solidFill>
                  </a:tcPr>
                </a:tc>
                <a:extLst>
                  <a:ext uri="{0D108BD9-81ED-4DB2-BD59-A6C34878D82A}">
                    <a16:rowId xmlns:a16="http://schemas.microsoft.com/office/drawing/2014/main" val="10003"/>
                  </a:ext>
                </a:extLst>
              </a:tr>
              <a:tr h="373339">
                <a:tc vMerge="1">
                  <a:txBody>
                    <a:bodyPr/>
                    <a:lstStyle/>
                    <a:p>
                      <a:endParaRPr lang="zh-CN" altLang="en-US"/>
                    </a:p>
                  </a:txBody>
                  <a:tcPr/>
                </a:tc>
                <a:tc>
                  <a:txBody>
                    <a:bodyPr/>
                    <a:lstStyle/>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华为</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Mate XT</a:t>
                      </a: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 非凡大师</a:t>
                      </a: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HarmonyOS 4.2.0</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三折叠（分屏部分场景不适配）</a:t>
                      </a:r>
                    </a:p>
                  </a:txBody>
                  <a:tcPr marL="7618" marR="7618" marT="7618" marB="0" anchor="ctr">
                    <a:solidFill>
                      <a:schemeClr val="bg1">
                        <a:lumMod val="95000"/>
                      </a:schemeClr>
                    </a:solidFill>
                  </a:tcPr>
                </a:tc>
                <a:tc vMerge="1">
                  <a:txBody>
                    <a:bodyPr/>
                    <a:lstStyle/>
                    <a:p>
                      <a:endParaRPr lang="zh-CN" altLang="en-US"/>
                    </a:p>
                  </a:txBody>
                  <a:tcPr/>
                </a:tc>
                <a:extLst>
                  <a:ext uri="{0D108BD9-81ED-4DB2-BD59-A6C34878D82A}">
                    <a16:rowId xmlns:a16="http://schemas.microsoft.com/office/drawing/2014/main" val="1009574181"/>
                  </a:ext>
                </a:extLst>
              </a:tr>
              <a:tr h="299285">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小米 </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15 Pro</a:t>
                      </a:r>
                      <a:endParaRPr lang="zh-CN"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MIUI 15</a:t>
                      </a: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最新旗舰款</a:t>
                      </a:r>
                    </a:p>
                  </a:txBody>
                  <a:tcPr marL="7618" marR="7618" marT="7618" marB="0" anchor="ctr">
                    <a:solidFill>
                      <a:schemeClr val="bg1">
                        <a:lumMod val="95000"/>
                      </a:schemeClr>
                    </a:solidFill>
                  </a:tcPr>
                </a:tc>
                <a:tc vMerge="1">
                  <a:txBody>
                    <a:bodyPr/>
                    <a:lstStyle/>
                    <a:p>
                      <a:endParaRPr/>
                    </a:p>
                  </a:txBody>
                  <a:tcPr marL="7618" marR="7618" marT="7618" marB="0" anchor="ctr">
                    <a:solidFill>
                      <a:schemeClr val="bg1">
                        <a:lumMod val="95000"/>
                      </a:schemeClr>
                    </a:solidFill>
                  </a:tcPr>
                </a:tc>
                <a:extLst>
                  <a:ext uri="{0D108BD9-81ED-4DB2-BD59-A6C34878D82A}">
                    <a16:rowId xmlns:a16="http://schemas.microsoft.com/office/drawing/2014/main" val="1035012663"/>
                  </a:ext>
                </a:extLst>
              </a:tr>
              <a:tr h="299285">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OPPO Find X8</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Android 15</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直屏</a:t>
                      </a:r>
                    </a:p>
                  </a:txBody>
                  <a:tcPr marL="7618" marR="7618" marT="7618" marB="0" anchor="ctr">
                    <a:solidFill>
                      <a:schemeClr val="bg1">
                        <a:lumMod val="95000"/>
                      </a:schemeClr>
                    </a:solidFill>
                  </a:tcPr>
                </a:tc>
                <a:tc vMerge="1">
                  <a:txBody>
                    <a:bodyPr/>
                    <a:lstStyle/>
                    <a:p>
                      <a:endParaRPr/>
                    </a:p>
                  </a:txBody>
                  <a:tcPr marL="7618" marR="7618" marT="7618" marB="0" anchor="ctr">
                    <a:solidFill>
                      <a:schemeClr val="bg1">
                        <a:lumMod val="95000"/>
                      </a:schemeClr>
                    </a:solidFill>
                  </a:tcPr>
                </a:tc>
                <a:extLst>
                  <a:ext uri="{0D108BD9-81ED-4DB2-BD59-A6C34878D82A}">
                    <a16:rowId xmlns:a16="http://schemas.microsoft.com/office/drawing/2014/main" val="1585095889"/>
                  </a:ext>
                </a:extLst>
              </a:tr>
              <a:tr h="299285">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VIVO X200 Pro</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Android 15</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曲面屏</a:t>
                      </a:r>
                    </a:p>
                  </a:txBody>
                  <a:tcPr marL="7618" marR="7618" marT="7618" marB="0" anchor="ctr">
                    <a:solidFill>
                      <a:schemeClr val="bg1">
                        <a:lumMod val="95000"/>
                      </a:schemeClr>
                    </a:solidFill>
                  </a:tcPr>
                </a:tc>
                <a:tc vMerge="1">
                  <a:txBody>
                    <a:bodyPr/>
                    <a:lstStyle/>
                    <a:p>
                      <a:endParaRPr/>
                    </a:p>
                  </a:txBody>
                  <a:tcPr marL="7618" marR="7618" marT="7618" marB="0" anchor="ctr">
                    <a:solidFill>
                      <a:schemeClr val="bg1">
                        <a:lumMod val="95000"/>
                      </a:schemeClr>
                    </a:solidFill>
                  </a:tcPr>
                </a:tc>
                <a:extLst>
                  <a:ext uri="{0D108BD9-81ED-4DB2-BD59-A6C34878D82A}">
                    <a16:rowId xmlns:a16="http://schemas.microsoft.com/office/drawing/2014/main" val="3528568376"/>
                  </a:ext>
                </a:extLst>
              </a:tr>
              <a:tr h="444126">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荣耀</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Magic2(HarmonyOS</a:t>
                      </a: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版本</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HarmonyOS 4.0.0</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鸿蒙过渡期版本</a:t>
                      </a:r>
                    </a:p>
                  </a:txBody>
                  <a:tcPr marL="7618" marR="7618" marT="7618" marB="0" anchor="ctr">
                    <a:solidFill>
                      <a:schemeClr val="bg1">
                        <a:lumMod val="95000"/>
                      </a:schemeClr>
                    </a:solidFill>
                  </a:tcPr>
                </a:tc>
                <a:tc vMerge="1">
                  <a:txBody>
                    <a:bodyPr/>
                    <a:lstStyle/>
                    <a:p>
                      <a:endParaRPr/>
                    </a:p>
                  </a:txBody>
                  <a:tcPr marL="7618" marR="7618" marT="7618" marB="0" anchor="ctr">
                    <a:solidFill>
                      <a:schemeClr val="bg1">
                        <a:lumMod val="95000"/>
                      </a:schemeClr>
                    </a:solidFill>
                  </a:tcPr>
                </a:tc>
                <a:extLst>
                  <a:ext uri="{0D108BD9-81ED-4DB2-BD59-A6C34878D82A}">
                    <a16:rowId xmlns:a16="http://schemas.microsoft.com/office/drawing/2014/main" val="1190721303"/>
                  </a:ext>
                </a:extLst>
              </a:tr>
              <a:tr h="299285">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一加 </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OnePlus 13</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Android 15</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等深微曲屏</a:t>
                      </a:r>
                    </a:p>
                  </a:txBody>
                  <a:tcPr marL="7618" marR="7618" marT="7618" marB="0" anchor="ctr">
                    <a:solidFill>
                      <a:schemeClr val="bg1">
                        <a:lumMod val="95000"/>
                      </a:schemeClr>
                    </a:solidFill>
                  </a:tcPr>
                </a:tc>
                <a:tc vMerge="1">
                  <a:txBody>
                    <a:bodyPr/>
                    <a:lstStyle/>
                    <a:p>
                      <a:endParaRPr/>
                    </a:p>
                  </a:txBody>
                  <a:tcPr marL="7618" marR="7618" marT="7618" marB="0" anchor="ctr">
                    <a:solidFill>
                      <a:schemeClr val="bg1">
                        <a:lumMod val="95000"/>
                      </a:schemeClr>
                    </a:solidFill>
                  </a:tcPr>
                </a:tc>
                <a:extLst>
                  <a:ext uri="{0D108BD9-81ED-4DB2-BD59-A6C34878D82A}">
                    <a16:rowId xmlns:a16="http://schemas.microsoft.com/office/drawing/2014/main" val="660106623"/>
                  </a:ext>
                </a:extLst>
              </a:tr>
              <a:tr h="299285">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REALME GT 5G</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 Android 11</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5G</a:t>
                      </a: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版本</a:t>
                      </a:r>
                    </a:p>
                  </a:txBody>
                  <a:tcPr marL="7618" marR="7618" marT="7618" marB="0" anchor="ctr">
                    <a:solidFill>
                      <a:schemeClr val="bg1">
                        <a:lumMod val="95000"/>
                      </a:schemeClr>
                    </a:solidFill>
                  </a:tcPr>
                </a:tc>
                <a:tc vMerge="1">
                  <a:txBody>
                    <a:bodyPr/>
                    <a:lstStyle/>
                    <a:p>
                      <a:endParaRPr/>
                    </a:p>
                  </a:txBody>
                  <a:tcPr marL="7618" marR="7618" marT="7618" marB="0" anchor="ctr">
                    <a:solidFill>
                      <a:schemeClr val="bg1">
                        <a:lumMod val="95000"/>
                      </a:schemeClr>
                    </a:solidFill>
                  </a:tcPr>
                </a:tc>
                <a:extLst>
                  <a:ext uri="{0D108BD9-81ED-4DB2-BD59-A6C34878D82A}">
                    <a16:rowId xmlns:a16="http://schemas.microsoft.com/office/drawing/2014/main" val="914022183"/>
                  </a:ext>
                </a:extLst>
              </a:tr>
              <a:tr h="299285">
                <a:tc row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平板</a:t>
                      </a: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苹果 </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iPad </a:t>
                      </a: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第六代</a:t>
                      </a: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iOS 15.0</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老款（英特尔芯片）</a:t>
                      </a:r>
                    </a:p>
                  </a:txBody>
                  <a:tcPr marL="7618" marR="7618" marT="7618" marB="0" anchor="ctr">
                    <a:solidFill>
                      <a:schemeClr val="bg1">
                        <a:lumMod val="95000"/>
                      </a:schemeClr>
                    </a:solidFill>
                  </a:tcPr>
                </a:tc>
                <a:tc vMerge="1">
                  <a:txBody>
                    <a:bodyPr/>
                    <a:lstStyle/>
                    <a:p>
                      <a:endParaRPr/>
                    </a:p>
                  </a:txBody>
                  <a:tcPr marL="7618" marR="7618" marT="7618" marB="0" anchor="ctr">
                    <a:solidFill>
                      <a:schemeClr val="bg1">
                        <a:lumMod val="95000"/>
                      </a:schemeClr>
                    </a:solidFill>
                  </a:tcPr>
                </a:tc>
                <a:extLst>
                  <a:ext uri="{0D108BD9-81ED-4DB2-BD59-A6C34878D82A}">
                    <a16:rowId xmlns:a16="http://schemas.microsoft.com/office/drawing/2014/main" val="2477175251"/>
                  </a:ext>
                </a:extLst>
              </a:tr>
              <a:tr h="299285">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苹果</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iPad Air6</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iOS 17.7.1</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新款（</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M2</a:t>
                      </a: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芯片）</a:t>
                      </a:r>
                    </a:p>
                  </a:txBody>
                  <a:tcPr marL="7618" marR="7618" marT="7618" marB="0" anchor="ctr">
                    <a:solidFill>
                      <a:schemeClr val="bg1">
                        <a:lumMod val="95000"/>
                      </a:schemeClr>
                    </a:solidFill>
                  </a:tcPr>
                </a:tc>
                <a:tc vMerge="1">
                  <a:txBody>
                    <a:bodyPr/>
                    <a:lstStyle/>
                    <a:p>
                      <a:endParaRPr lang="zh-CN" altLang="en-US"/>
                    </a:p>
                  </a:txBody>
                  <a:tcPr/>
                </a:tc>
                <a:extLst>
                  <a:ext uri="{0D108BD9-81ED-4DB2-BD59-A6C34878D82A}">
                    <a16:rowId xmlns:a16="http://schemas.microsoft.com/office/drawing/2014/main" val="191587680"/>
                  </a:ext>
                </a:extLst>
              </a:tr>
              <a:tr h="379858">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华为</a:t>
                      </a:r>
                      <a:r>
                        <a:rPr lang="en-US" altLang="zh-CN" sz="1400" b="0" i="0" u="none" strike="noStrike" kern="1200" dirty="0" err="1">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MatePad</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 Pro 13.2"</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HarmonyOS NEXT.5.0.0.135</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纯血鸿蒙</a:t>
                      </a:r>
                    </a:p>
                  </a:txBody>
                  <a:tcPr marL="7618" marR="7618" marT="7618" marB="0" anchor="ctr">
                    <a:solidFill>
                      <a:schemeClr val="bg1">
                        <a:lumMod val="95000"/>
                      </a:schemeClr>
                    </a:solidFill>
                  </a:tcPr>
                </a:tc>
                <a:tc vMerge="1">
                  <a:txBody>
                    <a:bodyPr/>
                    <a:lstStyle/>
                    <a:p>
                      <a:endParaRPr dirty="0"/>
                    </a:p>
                  </a:txBody>
                  <a:tcPr marL="7618" marR="7618" marT="7618" marB="0" anchor="ctr">
                    <a:solidFill>
                      <a:schemeClr val="bg1">
                        <a:lumMod val="95000"/>
                      </a:schemeClr>
                    </a:solidFill>
                  </a:tcPr>
                </a:tc>
                <a:extLst>
                  <a:ext uri="{0D108BD9-81ED-4DB2-BD59-A6C34878D82A}">
                    <a16:rowId xmlns:a16="http://schemas.microsoft.com/office/drawing/2014/main" val="3358273344"/>
                  </a:ext>
                </a:extLst>
              </a:tr>
            </a:tbl>
          </a:graphicData>
        </a:graphic>
      </p:graphicFrame>
      <p:sp>
        <p:nvSpPr>
          <p:cNvPr id="4" name="文本框 3">
            <a:extLst>
              <a:ext uri="{FF2B5EF4-FFF2-40B4-BE49-F238E27FC236}">
                <a16:creationId xmlns:a16="http://schemas.microsoft.com/office/drawing/2014/main" id="{60371038-B2F4-4CC7-B23E-AC62CA761752}"/>
              </a:ext>
            </a:extLst>
          </p:cNvPr>
          <p:cNvSpPr txBox="1"/>
          <p:nvPr/>
        </p:nvSpPr>
        <p:spPr>
          <a:xfrm>
            <a:off x="686745" y="1177617"/>
            <a:ext cx="10722935"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latin typeface="+mn-ea"/>
                <a:sym typeface="微软雅黑" panose="020B0503020204020204" pitchFamily="34" charset="-122"/>
              </a:rPr>
              <a:t>基于远程真机测试平台，按比例选取</a:t>
            </a:r>
            <a:r>
              <a:rPr lang="en-US" altLang="zh-CN" b="1" dirty="0">
                <a:latin typeface="+mn-ea"/>
                <a:sym typeface="微软雅黑" panose="020B0503020204020204" pitchFamily="34" charset="-122"/>
              </a:rPr>
              <a:t>10</a:t>
            </a:r>
            <a:r>
              <a:rPr lang="zh-CN" altLang="en-US" b="1" dirty="0">
                <a:latin typeface="+mn-ea"/>
                <a:sym typeface="微软雅黑" panose="020B0503020204020204" pitchFamily="34" charset="-122"/>
              </a:rPr>
              <a:t>款主流品牌的</a:t>
            </a:r>
            <a:r>
              <a:rPr lang="en-US" altLang="zh-CN" b="1" dirty="0">
                <a:latin typeface="+mn-ea"/>
                <a:sym typeface="微软雅黑" panose="020B0503020204020204" pitchFamily="34" charset="-122"/>
              </a:rPr>
              <a:t>50</a:t>
            </a:r>
            <a:r>
              <a:rPr lang="zh-CN" altLang="en-US" b="1" dirty="0">
                <a:latin typeface="+mn-ea"/>
                <a:sym typeface="微软雅黑" panose="020B0503020204020204" pitchFamily="34" charset="-122"/>
              </a:rPr>
              <a:t>个机型及系统版本，</a:t>
            </a:r>
            <a:r>
              <a:rPr lang="zh-CN" altLang="en-US" b="1" dirty="0">
                <a:solidFill>
                  <a:srgbClr val="FF7900"/>
                </a:solidFill>
                <a:latin typeface="+mn-ea"/>
                <a:sym typeface="微软雅黑" panose="020B0503020204020204" pitchFamily="34" charset="-122"/>
              </a:rPr>
              <a:t>测试通过</a:t>
            </a:r>
            <a:endParaRPr lang="zh-CN" altLang="en-US" b="1" dirty="0">
              <a:solidFill>
                <a:srgbClr val="FF7900"/>
              </a:solidFill>
              <a:latin typeface="+mn-ea"/>
            </a:endParaRPr>
          </a:p>
        </p:txBody>
      </p:sp>
    </p:spTree>
    <p:extLst>
      <p:ext uri="{BB962C8B-B14F-4D97-AF65-F5344CB8AC3E}">
        <p14:creationId xmlns:p14="http://schemas.microsoft.com/office/powerpoint/2010/main" val="1032982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59A35-AB8E-9942-E0EE-4936DD282BD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D8B7F9-BAD7-2561-1074-33C04F937D64}"/>
              </a:ext>
            </a:extLst>
          </p:cNvPr>
          <p:cNvSpPr>
            <a:spLocks noGrp="1"/>
          </p:cNvSpPr>
          <p:nvPr>
            <p:ph type="sldNum" sz="quarter" idx="4"/>
          </p:nvPr>
        </p:nvSpPr>
        <p:spPr/>
        <p:txBody>
          <a:bodyPr/>
          <a:lstStyle/>
          <a:p>
            <a:fld id="{E5DA641C-B17E-4136-B66A-BE4927EA7F1E}" type="slidenum">
              <a:rPr lang="zh-CN" altLang="en-US" smtClean="0"/>
              <a:t>17</a:t>
            </a:fld>
            <a:endParaRPr lang="zh-CN" altLang="en-US" dirty="0"/>
          </a:p>
        </p:txBody>
      </p:sp>
      <p:sp>
        <p:nvSpPr>
          <p:cNvPr id="15" name="标题 1">
            <a:extLst>
              <a:ext uri="{FF2B5EF4-FFF2-40B4-BE49-F238E27FC236}">
                <a16:creationId xmlns:a16="http://schemas.microsoft.com/office/drawing/2014/main" id="{67380145-2E36-FAB6-CD63-4071376C2C8F}"/>
              </a:ext>
            </a:extLst>
          </p:cNvPr>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kumimoji="1" lang="zh-CN" altLang="en-US" sz="2400" b="1" dirty="0">
                <a:solidFill>
                  <a:schemeClr val="tx1"/>
                </a:solidFill>
              </a:rPr>
              <a:t>③兼容性测试</a:t>
            </a:r>
            <a:r>
              <a:rPr kumimoji="1" lang="en-US" altLang="zh-CN" sz="2400" b="1" dirty="0">
                <a:solidFill>
                  <a:schemeClr val="tx1"/>
                </a:solidFill>
              </a:rPr>
              <a:t>/ </a:t>
            </a:r>
            <a:r>
              <a:rPr kumimoji="1" lang="zh-CN" altLang="en-US" sz="2400" dirty="0">
                <a:solidFill>
                  <a:schemeClr val="bg2"/>
                </a:solidFill>
                <a:latin typeface="微软雅黑" pitchFamily="34" charset="-122"/>
                <a:ea typeface="微软雅黑" pitchFamily="34" charset="-122"/>
              </a:rPr>
              <a:t>手机兼容性</a:t>
            </a:r>
            <a:r>
              <a:rPr lang="zh-CN" altLang="en-US" sz="2400" dirty="0">
                <a:solidFill>
                  <a:schemeClr val="bg2"/>
                </a:solidFill>
                <a:latin typeface="微软雅黑" pitchFamily="34" charset="-122"/>
                <a:ea typeface="微软雅黑" pitchFamily="34" charset="-122"/>
              </a:rPr>
              <a:t>遗留缺陷</a:t>
            </a:r>
            <a:endParaRPr kumimoji="1" lang="zh-CN" altLang="en-US" sz="2400" dirty="0">
              <a:solidFill>
                <a:schemeClr val="bg2"/>
              </a:solidFill>
            </a:endParaRPr>
          </a:p>
        </p:txBody>
      </p:sp>
      <p:sp>
        <p:nvSpPr>
          <p:cNvPr id="19" name="文本框 18">
            <a:extLst>
              <a:ext uri="{FF2B5EF4-FFF2-40B4-BE49-F238E27FC236}">
                <a16:creationId xmlns:a16="http://schemas.microsoft.com/office/drawing/2014/main" id="{BC8BE83E-B935-B97F-B864-E5A80E2522F7}"/>
              </a:ext>
            </a:extLst>
          </p:cNvPr>
          <p:cNvSpPr txBox="1"/>
          <p:nvPr/>
        </p:nvSpPr>
        <p:spPr>
          <a:xfrm>
            <a:off x="578498" y="1102725"/>
            <a:ext cx="11535754" cy="362792"/>
          </a:xfrm>
          <a:prstGeom prst="rect">
            <a:avLst/>
          </a:prstGeom>
          <a:noFill/>
        </p:spPr>
        <p:txBody>
          <a:bodyPr wrap="square">
            <a:spAutoFit/>
          </a:bodyPr>
          <a:lstStyle/>
          <a:p>
            <a:pPr marL="438150" indent="-285750" algn="just">
              <a:lnSpc>
                <a:spcPct val="120000"/>
              </a:lnSpc>
              <a:spcBef>
                <a:spcPts val="600"/>
              </a:spcBef>
              <a:buFont typeface="Wingdings" panose="05000000000000000000" pitchFamily="2" charset="2"/>
              <a:buChar char="Ø"/>
            </a:pPr>
            <a:r>
              <a:rPr lang="en-US" altLang="zh-CN" sz="1600" kern="100" dirty="0">
                <a:latin typeface="+mn-ea"/>
                <a:cs typeface="Arial" panose="020B0604020202020204" pitchFamily="34" charset="0"/>
              </a:rPr>
              <a:t>【</a:t>
            </a:r>
            <a:r>
              <a:rPr lang="zh-CN" altLang="en-US" sz="1600" kern="100" dirty="0">
                <a:latin typeface="+mn-ea"/>
                <a:cs typeface="Arial" panose="020B0604020202020204" pitchFamily="34" charset="0"/>
              </a:rPr>
              <a:t>轻微缺陷</a:t>
            </a:r>
            <a:r>
              <a:rPr lang="en-US" altLang="zh-CN" sz="1600" kern="100" dirty="0">
                <a:latin typeface="+mn-ea"/>
                <a:cs typeface="Arial" panose="020B0604020202020204" pitchFamily="34" charset="0"/>
              </a:rPr>
              <a:t>】</a:t>
            </a:r>
            <a:r>
              <a:rPr lang="zh-CN" altLang="en-US" sz="1600" kern="100" dirty="0">
                <a:latin typeface="+mn-ea"/>
                <a:cs typeface="Arial" panose="020B0604020202020204" pitchFamily="34" charset="0"/>
              </a:rPr>
              <a:t>华为三折叠手机</a:t>
            </a:r>
            <a:r>
              <a:rPr lang="en-US" altLang="zh-CN" sz="1600" kern="100" dirty="0">
                <a:latin typeface="+mn-ea"/>
                <a:cs typeface="Arial" panose="020B0604020202020204" pitchFamily="34" charset="0"/>
              </a:rPr>
              <a:t>Mate XT</a:t>
            </a:r>
            <a:r>
              <a:rPr lang="zh-CN" altLang="en-US" sz="1600" kern="100" dirty="0">
                <a:latin typeface="+mn-ea"/>
                <a:cs typeface="Arial" panose="020B0604020202020204" pitchFamily="34" charset="0"/>
              </a:rPr>
              <a:t>，分屏使用场景，软键盘的弹出引发整体页面布局上移，输入框等元素不可见</a:t>
            </a:r>
            <a:endParaRPr lang="en-US" altLang="zh-CN" sz="1600" kern="100" dirty="0">
              <a:latin typeface="+mn-ea"/>
              <a:cs typeface="Arial" panose="020B0604020202020204" pitchFamily="34" charset="0"/>
            </a:endParaRPr>
          </a:p>
        </p:txBody>
      </p:sp>
      <p:sp>
        <p:nvSpPr>
          <p:cNvPr id="20" name="矩形 19">
            <a:extLst>
              <a:ext uri="{FF2B5EF4-FFF2-40B4-BE49-F238E27FC236}">
                <a16:creationId xmlns:a16="http://schemas.microsoft.com/office/drawing/2014/main" id="{CCD97D70-C106-EDCB-A98E-71F8E7A1DA84}"/>
              </a:ext>
            </a:extLst>
          </p:cNvPr>
          <p:cNvSpPr/>
          <p:nvPr/>
        </p:nvSpPr>
        <p:spPr>
          <a:xfrm>
            <a:off x="578498" y="5879311"/>
            <a:ext cx="7654660" cy="381258"/>
          </a:xfrm>
          <a:prstGeom prst="rect">
            <a:avLst/>
          </a:prstGeom>
        </p:spPr>
        <p:txBody>
          <a:bodyPr wrap="none">
            <a:spAutoFit/>
          </a:bodyPr>
          <a:lstStyle/>
          <a:p>
            <a:pPr marL="285750" indent="-285750">
              <a:lnSpc>
                <a:spcPct val="130000"/>
              </a:lnSpc>
              <a:buFont typeface="Wingdings" panose="05000000000000000000" pitchFamily="2" charset="2"/>
              <a:buChar char="Ø"/>
              <a:defRPr/>
            </a:pPr>
            <a:r>
              <a:rPr lang="zh-CN" altLang="en-US" sz="1600" kern="100" dirty="0">
                <a:latin typeface="+mn-ea"/>
                <a:sym typeface="微软雅黑" panose="020B0503020204020204" pitchFamily="34" charset="-122"/>
              </a:rPr>
              <a:t>应对措施：建议该机型用户在</a:t>
            </a:r>
            <a:r>
              <a:rPr lang="zh-CN" altLang="en-US" sz="1600" b="1" kern="100" dirty="0">
                <a:solidFill>
                  <a:srgbClr val="FF7900"/>
                </a:solidFill>
                <a:latin typeface="+mn-ea"/>
                <a:sym typeface="微软雅黑" panose="020B0503020204020204" pitchFamily="34" charset="-122"/>
              </a:rPr>
              <a:t>竖屏且不分屏场景下使用</a:t>
            </a:r>
            <a:r>
              <a:rPr lang="zh-CN" altLang="en-US" sz="1600" kern="100" dirty="0">
                <a:latin typeface="+mn-ea"/>
                <a:sym typeface="微软雅黑" panose="020B0503020204020204" pitchFamily="34" charset="-122"/>
              </a:rPr>
              <a:t>阳光家庭能源微信小程序</a:t>
            </a:r>
            <a:endParaRPr lang="zh-CN" altLang="zh-CN" sz="1600" kern="100" dirty="0">
              <a:latin typeface="+mn-ea"/>
              <a:sym typeface="微软雅黑" panose="020B0503020204020204" pitchFamily="34" charset="-122"/>
            </a:endParaRPr>
          </a:p>
        </p:txBody>
      </p:sp>
      <p:sp>
        <p:nvSpPr>
          <p:cNvPr id="12" name="矩形 11">
            <a:extLst>
              <a:ext uri="{FF2B5EF4-FFF2-40B4-BE49-F238E27FC236}">
                <a16:creationId xmlns:a16="http://schemas.microsoft.com/office/drawing/2014/main" id="{034132C6-4A82-044D-BFCD-E9A981E0856E}"/>
              </a:ext>
            </a:extLst>
          </p:cNvPr>
          <p:cNvSpPr/>
          <p:nvPr/>
        </p:nvSpPr>
        <p:spPr>
          <a:xfrm>
            <a:off x="1498858" y="1615072"/>
            <a:ext cx="4800950" cy="4165722"/>
          </a:xfrm>
          <a:prstGeom prst="rect">
            <a:avLst/>
          </a:prstGeom>
          <a:noFill/>
          <a:ln w="28575">
            <a:solidFill>
              <a:srgbClr val="FF7900"/>
            </a:solidFill>
          </a:ln>
          <a:effectLst>
            <a:glow rad="25400">
              <a:srgbClr val="FF0000"/>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ffectLst>
                <a:glow rad="127000">
                  <a:srgbClr val="FF7900"/>
                </a:glow>
              </a:effectLst>
            </a:endParaRPr>
          </a:p>
        </p:txBody>
      </p:sp>
      <p:sp>
        <p:nvSpPr>
          <p:cNvPr id="16" name="矩形 15">
            <a:extLst>
              <a:ext uri="{FF2B5EF4-FFF2-40B4-BE49-F238E27FC236}">
                <a16:creationId xmlns:a16="http://schemas.microsoft.com/office/drawing/2014/main" id="{F10F80D9-032E-D3B2-E32E-E458270DF5E0}"/>
              </a:ext>
            </a:extLst>
          </p:cNvPr>
          <p:cNvSpPr/>
          <p:nvPr/>
        </p:nvSpPr>
        <p:spPr>
          <a:xfrm>
            <a:off x="7678615" y="1623001"/>
            <a:ext cx="3014527" cy="4149863"/>
          </a:xfrm>
          <a:prstGeom prst="rect">
            <a:avLst/>
          </a:prstGeom>
          <a:noFill/>
          <a:ln w="28575">
            <a:solidFill>
              <a:srgbClr val="FF7900"/>
            </a:solidFill>
          </a:ln>
          <a:effectLst>
            <a:glow rad="50800">
              <a:srgbClr val="FF7900"/>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三折叠机型问题复现">
            <a:hlinkClick r:id="" action="ppaction://media"/>
            <a:extLst>
              <a:ext uri="{FF2B5EF4-FFF2-40B4-BE49-F238E27FC236}">
                <a16:creationId xmlns:a16="http://schemas.microsoft.com/office/drawing/2014/main" id="{E8106687-905F-B693-0CD8-5D5A7B15FC7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59377" y="1685073"/>
            <a:ext cx="4479912" cy="3974681"/>
          </a:xfrm>
          <a:prstGeom prst="rect">
            <a:avLst/>
          </a:prstGeom>
        </p:spPr>
      </p:pic>
      <p:pic>
        <p:nvPicPr>
          <p:cNvPr id="5" name="三折叠手机不分屏使用小程序正常">
            <a:hlinkClick r:id="" action="ppaction://media"/>
            <a:extLst>
              <a:ext uri="{FF2B5EF4-FFF2-40B4-BE49-F238E27FC236}">
                <a16:creationId xmlns:a16="http://schemas.microsoft.com/office/drawing/2014/main" id="{D23FD00E-7C08-2723-AC15-5A424BC43FE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754807" y="1685073"/>
            <a:ext cx="2862141" cy="3949018"/>
          </a:xfrm>
          <a:prstGeom prst="rect">
            <a:avLst/>
          </a:prstGeom>
        </p:spPr>
      </p:pic>
    </p:spTree>
    <p:extLst>
      <p:ext uri="{BB962C8B-B14F-4D97-AF65-F5344CB8AC3E}">
        <p14:creationId xmlns:p14="http://schemas.microsoft.com/office/powerpoint/2010/main" val="407708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6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1E7C1-E909-45C6-A67C-416793C2C78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D5D8B7-22F8-917D-2497-53C07B911ADD}"/>
              </a:ext>
            </a:extLst>
          </p:cNvPr>
          <p:cNvSpPr>
            <a:spLocks noGrp="1"/>
          </p:cNvSpPr>
          <p:nvPr>
            <p:ph type="sldNum" sz="quarter" idx="4"/>
          </p:nvPr>
        </p:nvSpPr>
        <p:spPr/>
        <p:txBody>
          <a:bodyPr/>
          <a:lstStyle/>
          <a:p>
            <a:fld id="{E5DA641C-B17E-4136-B66A-BE4927EA7F1E}" type="slidenum">
              <a:rPr lang="zh-CN" altLang="en-US" smtClean="0"/>
              <a:t>18</a:t>
            </a:fld>
            <a:endParaRPr lang="zh-CN" altLang="en-US" dirty="0"/>
          </a:p>
        </p:txBody>
      </p:sp>
      <p:sp>
        <p:nvSpPr>
          <p:cNvPr id="10" name="文本框 9">
            <a:extLst>
              <a:ext uri="{FF2B5EF4-FFF2-40B4-BE49-F238E27FC236}">
                <a16:creationId xmlns:a16="http://schemas.microsoft.com/office/drawing/2014/main" id="{ADBAD982-04E4-0379-27A8-64C70FEDF560}"/>
              </a:ext>
            </a:extLst>
          </p:cNvPr>
          <p:cNvSpPr txBox="1"/>
          <p:nvPr/>
        </p:nvSpPr>
        <p:spPr>
          <a:xfrm>
            <a:off x="578499" y="5543754"/>
            <a:ext cx="10980092" cy="924292"/>
          </a:xfrm>
          <a:prstGeom prst="rect">
            <a:avLst/>
          </a:prstGeom>
          <a:noFill/>
        </p:spPr>
        <p:txBody>
          <a:bodyPr wrap="square">
            <a:spAutoFit/>
          </a:bodyPr>
          <a:lstStyle/>
          <a:p>
            <a:pPr>
              <a:lnSpc>
                <a:spcPct val="150000"/>
              </a:lnSpc>
              <a:spcAft>
                <a:spcPts val="600"/>
              </a:spcAft>
            </a:pPr>
            <a:r>
              <a:rPr lang="en-US" altLang="zh-CN" sz="1200" b="1" dirty="0">
                <a:latin typeface="+mn-ea"/>
              </a:rPr>
              <a:t>        </a:t>
            </a:r>
            <a:r>
              <a:rPr lang="zh-CN" altLang="en-US" sz="1200" b="1" dirty="0">
                <a:latin typeface="+mn-ea"/>
              </a:rPr>
              <a:t>目前已测试的</a:t>
            </a:r>
            <a:r>
              <a:rPr lang="en-US" altLang="zh-CN" sz="1200" b="1" dirty="0">
                <a:latin typeface="+mn-ea"/>
              </a:rPr>
              <a:t>23</a:t>
            </a:r>
            <a:r>
              <a:rPr lang="zh-CN" altLang="en-US" sz="1200" b="1" dirty="0">
                <a:latin typeface="+mn-ea"/>
              </a:rPr>
              <a:t>种车型中，</a:t>
            </a:r>
            <a:r>
              <a:rPr lang="en-US" altLang="zh-CN" sz="1200" b="1" dirty="0">
                <a:latin typeface="+mn-ea"/>
              </a:rPr>
              <a:t>22</a:t>
            </a:r>
            <a:r>
              <a:rPr lang="zh-CN" altLang="en-US" sz="1200" b="1" dirty="0">
                <a:latin typeface="+mn-ea"/>
              </a:rPr>
              <a:t>种车型可适配本系统充电桩常规充电、预约充电、纯绿电充电、智能充电四种充电模式，同时适配</a:t>
            </a:r>
            <a:r>
              <a:rPr lang="en-US" altLang="zh-CN" sz="1200" b="1" dirty="0">
                <a:latin typeface="+mn-ea"/>
              </a:rPr>
              <a:t>2.2kW</a:t>
            </a:r>
            <a:r>
              <a:rPr lang="zh-CN" altLang="en-US" sz="1200" b="1" dirty="0">
                <a:latin typeface="+mn-ea"/>
              </a:rPr>
              <a:t>充电、</a:t>
            </a:r>
            <a:r>
              <a:rPr lang="en-US" altLang="zh-CN" sz="1200" b="1" dirty="0">
                <a:latin typeface="+mn-ea"/>
              </a:rPr>
              <a:t>3.5kW</a:t>
            </a:r>
            <a:r>
              <a:rPr lang="zh-CN" altLang="en-US" sz="1200" b="1" dirty="0">
                <a:latin typeface="+mn-ea"/>
              </a:rPr>
              <a:t>充电、</a:t>
            </a:r>
            <a:r>
              <a:rPr lang="en-US" altLang="zh-CN" sz="1200" b="1" dirty="0">
                <a:latin typeface="+mn-ea"/>
              </a:rPr>
              <a:t>7.0kW</a:t>
            </a:r>
            <a:r>
              <a:rPr lang="zh-CN" altLang="en-US" sz="1200" b="1" dirty="0">
                <a:latin typeface="+mn-ea"/>
              </a:rPr>
              <a:t>充电三种功率调节；理想</a:t>
            </a:r>
            <a:r>
              <a:rPr lang="en-US" altLang="zh-CN" sz="1200" b="1" dirty="0">
                <a:latin typeface="+mn-ea"/>
              </a:rPr>
              <a:t>ONE</a:t>
            </a:r>
            <a:r>
              <a:rPr lang="zh-CN" altLang="en-US" sz="1200" b="1" dirty="0">
                <a:latin typeface="+mn-ea"/>
              </a:rPr>
              <a:t>车型因车型自身充电机制问题，需在充电口唤醒（离车不下电）时使用上述四种充电模式；若车端已设置预约充电模式，可能与本系统预约类充电功能冲突，已</a:t>
            </a:r>
            <a:r>
              <a:rPr lang="en-US" altLang="zh-CN" sz="1200" b="1" dirty="0">
                <a:latin typeface="+mn-ea"/>
              </a:rPr>
              <a:t>tips</a:t>
            </a:r>
            <a:r>
              <a:rPr lang="zh-CN" altLang="en-US" sz="1200" b="1" dirty="0">
                <a:latin typeface="+mn-ea"/>
              </a:rPr>
              <a:t>提示用户取消车端预约。</a:t>
            </a:r>
            <a:r>
              <a:rPr lang="zh-CN" altLang="zh-CN" sz="1400" b="1" kern="100" dirty="0">
                <a:solidFill>
                  <a:schemeClr val="tx1">
                    <a:lumMod val="50000"/>
                  </a:schemeClr>
                </a:solidFill>
                <a:effectLst/>
                <a:latin typeface="黑体" panose="02010609060101010101" pitchFamily="49" charset="-122"/>
                <a:ea typeface="黑体" panose="02010609060101010101" pitchFamily="49" charset="-122"/>
              </a:rPr>
              <a:t> </a:t>
            </a:r>
            <a:r>
              <a:rPr lang="zh-CN" altLang="zh-CN" sz="1200" b="1" kern="100" dirty="0">
                <a:solidFill>
                  <a:schemeClr val="tx1">
                    <a:lumMod val="50000"/>
                  </a:schemeClr>
                </a:solidFill>
                <a:effectLst/>
                <a:latin typeface="黑体" panose="02010609060101010101" pitchFamily="49" charset="-122"/>
                <a:ea typeface="黑体" panose="02010609060101010101" pitchFamily="49" charset="-122"/>
              </a:rPr>
              <a:t>○</a:t>
            </a:r>
            <a:r>
              <a:rPr lang="en-US" altLang="zh-CN" sz="1200" b="1" kern="100" dirty="0">
                <a:solidFill>
                  <a:schemeClr val="tx1">
                    <a:lumMod val="50000"/>
                  </a:schemeClr>
                </a:solidFill>
                <a:effectLst/>
                <a:latin typeface="黑体" panose="02010609060101010101" pitchFamily="49" charset="-122"/>
                <a:ea typeface="黑体" panose="02010609060101010101" pitchFamily="49" charset="-122"/>
              </a:rPr>
              <a:t> </a:t>
            </a:r>
            <a:r>
              <a:rPr lang="zh-CN" altLang="en-US" sz="1200" b="1" dirty="0">
                <a:latin typeface="+mn-ea"/>
              </a:rPr>
              <a:t>代表充电桩支持但车载充电机不支持。</a:t>
            </a:r>
            <a:endParaRPr lang="en-US" altLang="zh-CN" sz="1200" b="1" kern="100" dirty="0">
              <a:latin typeface="+mn-ea"/>
              <a:cs typeface="Times New Roman" panose="02020603050405020304" pitchFamily="18" charset="0"/>
            </a:endParaRPr>
          </a:p>
        </p:txBody>
      </p:sp>
      <p:sp>
        <p:nvSpPr>
          <p:cNvPr id="3" name="标题 6">
            <a:extLst>
              <a:ext uri="{FF2B5EF4-FFF2-40B4-BE49-F238E27FC236}">
                <a16:creationId xmlns:a16="http://schemas.microsoft.com/office/drawing/2014/main" id="{7FA577BD-31A7-99F9-3888-011E9E41337F}"/>
              </a:ext>
            </a:extLst>
          </p:cNvPr>
          <p:cNvSpPr txBox="1"/>
          <p:nvPr/>
        </p:nvSpPr>
        <p:spPr>
          <a:xfrm>
            <a:off x="578498" y="405865"/>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lang="zh-CN" altLang="en-US" sz="2800" dirty="0">
                <a:latin typeface="Arial" panose="020B0604020202020204" pitchFamily="34" charset="0"/>
                <a:sym typeface="Arial" panose="020B0604020202020204" pitchFamily="34" charset="0"/>
              </a:rPr>
              <a:t>四、系统测试汇报</a:t>
            </a:r>
            <a:r>
              <a:rPr lang="en-US" altLang="zh-CN" sz="2800" dirty="0">
                <a:latin typeface="Arial" panose="020B0604020202020204" pitchFamily="34" charset="0"/>
                <a:sym typeface="Arial" panose="020B0604020202020204" pitchFamily="34" charset="0"/>
              </a:rPr>
              <a:t>/</a:t>
            </a:r>
            <a:r>
              <a:rPr kumimoji="1" lang="zh-CN" altLang="en-US" dirty="0">
                <a:solidFill>
                  <a:schemeClr val="tx1"/>
                </a:solidFill>
              </a:rPr>
              <a:t> </a:t>
            </a:r>
            <a:r>
              <a:rPr kumimoji="1" lang="zh-CN" altLang="en-US" sz="2400" dirty="0">
                <a:solidFill>
                  <a:schemeClr val="tx1"/>
                </a:solidFill>
              </a:rPr>
              <a:t>③兼容性测试</a:t>
            </a:r>
            <a:r>
              <a:rPr kumimoji="1" lang="en-US" altLang="zh-CN" sz="2400" dirty="0">
                <a:solidFill>
                  <a:schemeClr val="tx1"/>
                </a:solidFill>
              </a:rPr>
              <a:t>/ </a:t>
            </a:r>
            <a:r>
              <a:rPr lang="zh-CN" altLang="en-US" sz="2400" b="0" dirty="0">
                <a:latin typeface="Arial" panose="020B0604020202020204" pitchFamily="34" charset="0"/>
                <a:sym typeface="Arial" panose="020B0604020202020204" pitchFamily="34" charset="0"/>
              </a:rPr>
              <a:t>充电桩</a:t>
            </a:r>
            <a:r>
              <a:rPr lang="en-US" altLang="zh-CN" sz="2400" b="0" dirty="0">
                <a:latin typeface="Arial" panose="020B0604020202020204" pitchFamily="34" charset="0"/>
                <a:sym typeface="Arial" panose="020B0604020202020204" pitchFamily="34" charset="0"/>
              </a:rPr>
              <a:t>-</a:t>
            </a:r>
            <a:r>
              <a:rPr lang="zh-CN" altLang="en-US" sz="2400" b="0" dirty="0">
                <a:latin typeface="Arial" panose="020B0604020202020204" pitchFamily="34" charset="0"/>
                <a:sym typeface="Arial" panose="020B0604020202020204" pitchFamily="34" charset="0"/>
              </a:rPr>
              <a:t>新能源车型适配</a:t>
            </a:r>
          </a:p>
          <a:p>
            <a:endParaRPr lang="zh-CN" altLang="en-US" dirty="0">
              <a:solidFill>
                <a:schemeClr val="tx1"/>
              </a:solidFill>
              <a:latin typeface="Arial" panose="020B0604020202020204" pitchFamily="34" charset="0"/>
              <a:sym typeface="Arial" panose="020B0604020202020204" pitchFamily="34" charset="0"/>
            </a:endParaRPr>
          </a:p>
        </p:txBody>
      </p:sp>
      <p:graphicFrame>
        <p:nvGraphicFramePr>
          <p:cNvPr id="12" name="表格 11">
            <a:extLst>
              <a:ext uri="{FF2B5EF4-FFF2-40B4-BE49-F238E27FC236}">
                <a16:creationId xmlns:a16="http://schemas.microsoft.com/office/drawing/2014/main" id="{BCA13E4D-EC57-FF62-6082-5605E3DE6232}"/>
              </a:ext>
            </a:extLst>
          </p:cNvPr>
          <p:cNvGraphicFramePr>
            <a:graphicFrameLocks noGrp="1"/>
          </p:cNvGraphicFramePr>
          <p:nvPr/>
        </p:nvGraphicFramePr>
        <p:xfrm>
          <a:off x="977348" y="1073415"/>
          <a:ext cx="10351320" cy="4470338"/>
        </p:xfrm>
        <a:graphic>
          <a:graphicData uri="http://schemas.openxmlformats.org/drawingml/2006/table">
            <a:tbl>
              <a:tblPr firstRow="1" firstCol="1" bandRow="1">
                <a:tableStyleId>{21E4AEA4-8DFA-4A89-87EB-49C32662AFE0}</a:tableStyleId>
              </a:tblPr>
              <a:tblGrid>
                <a:gridCol w="647566">
                  <a:extLst>
                    <a:ext uri="{9D8B030D-6E8A-4147-A177-3AD203B41FA5}">
                      <a16:colId xmlns:a16="http://schemas.microsoft.com/office/drawing/2014/main" val="280451096"/>
                    </a:ext>
                  </a:extLst>
                </a:gridCol>
                <a:gridCol w="1275025">
                  <a:extLst>
                    <a:ext uri="{9D8B030D-6E8A-4147-A177-3AD203B41FA5}">
                      <a16:colId xmlns:a16="http://schemas.microsoft.com/office/drawing/2014/main" val="108457501"/>
                    </a:ext>
                  </a:extLst>
                </a:gridCol>
                <a:gridCol w="1451902">
                  <a:extLst>
                    <a:ext uri="{9D8B030D-6E8A-4147-A177-3AD203B41FA5}">
                      <a16:colId xmlns:a16="http://schemas.microsoft.com/office/drawing/2014/main" val="1054215711"/>
                    </a:ext>
                  </a:extLst>
                </a:gridCol>
                <a:gridCol w="1337885">
                  <a:extLst>
                    <a:ext uri="{9D8B030D-6E8A-4147-A177-3AD203B41FA5}">
                      <a16:colId xmlns:a16="http://schemas.microsoft.com/office/drawing/2014/main" val="68759683"/>
                    </a:ext>
                  </a:extLst>
                </a:gridCol>
                <a:gridCol w="1466720">
                  <a:extLst>
                    <a:ext uri="{9D8B030D-6E8A-4147-A177-3AD203B41FA5}">
                      <a16:colId xmlns:a16="http://schemas.microsoft.com/office/drawing/2014/main" val="3591075404"/>
                    </a:ext>
                  </a:extLst>
                </a:gridCol>
                <a:gridCol w="1298245">
                  <a:extLst>
                    <a:ext uri="{9D8B030D-6E8A-4147-A177-3AD203B41FA5}">
                      <a16:colId xmlns:a16="http://schemas.microsoft.com/office/drawing/2014/main" val="2275465836"/>
                    </a:ext>
                  </a:extLst>
                </a:gridCol>
                <a:gridCol w="951385">
                  <a:extLst>
                    <a:ext uri="{9D8B030D-6E8A-4147-A177-3AD203B41FA5}">
                      <a16:colId xmlns:a16="http://schemas.microsoft.com/office/drawing/2014/main" val="1488269509"/>
                    </a:ext>
                  </a:extLst>
                </a:gridCol>
                <a:gridCol w="931566">
                  <a:extLst>
                    <a:ext uri="{9D8B030D-6E8A-4147-A177-3AD203B41FA5}">
                      <a16:colId xmlns:a16="http://schemas.microsoft.com/office/drawing/2014/main" val="3648136477"/>
                    </a:ext>
                  </a:extLst>
                </a:gridCol>
                <a:gridCol w="991026">
                  <a:extLst>
                    <a:ext uri="{9D8B030D-6E8A-4147-A177-3AD203B41FA5}">
                      <a16:colId xmlns:a16="http://schemas.microsoft.com/office/drawing/2014/main" val="4168384185"/>
                    </a:ext>
                  </a:extLst>
                </a:gridCol>
              </a:tblGrid>
              <a:tr h="216902">
                <a:tc>
                  <a:txBody>
                    <a:bodyPr/>
                    <a:lstStyle/>
                    <a:p>
                      <a:pPr algn="ctr" fontAlgn="ctr">
                        <a:buNone/>
                      </a:pPr>
                      <a:r>
                        <a:rPr lang="zh-CN" sz="1200" b="1" kern="100" dirty="0">
                          <a:solidFill>
                            <a:schemeClr val="tx1">
                              <a:lumMod val="50000"/>
                            </a:schemeClr>
                          </a:solidFill>
                          <a:effectLst/>
                        </a:rPr>
                        <a:t>序号</a:t>
                      </a:r>
                      <a:endParaRPr lang="zh-CN" sz="1200" b="1" kern="100" dirty="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车型及充电适配</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常规充电</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预约充电</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纯绿电充电</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智能充电</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en-US" sz="1200" b="1" kern="100">
                          <a:solidFill>
                            <a:schemeClr val="tx1">
                              <a:lumMod val="50000"/>
                            </a:schemeClr>
                          </a:solidFill>
                          <a:effectLst/>
                        </a:rPr>
                        <a:t>2.2kW</a:t>
                      </a:r>
                      <a:r>
                        <a:rPr lang="zh-CN" sz="1200" b="1" kern="100">
                          <a:solidFill>
                            <a:schemeClr val="tx1">
                              <a:lumMod val="50000"/>
                            </a:schemeClr>
                          </a:solidFill>
                          <a:effectLst/>
                        </a:rPr>
                        <a:t>充电</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en-US" sz="1200" b="1" kern="100">
                          <a:solidFill>
                            <a:schemeClr val="tx1">
                              <a:lumMod val="50000"/>
                            </a:schemeClr>
                          </a:solidFill>
                          <a:effectLst/>
                        </a:rPr>
                        <a:t>3.5kW</a:t>
                      </a:r>
                      <a:r>
                        <a:rPr lang="zh-CN" sz="1200" b="1" kern="100">
                          <a:solidFill>
                            <a:schemeClr val="tx1">
                              <a:lumMod val="50000"/>
                            </a:schemeClr>
                          </a:solidFill>
                          <a:effectLst/>
                        </a:rPr>
                        <a:t>充电</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en-US" sz="1200" b="1" kern="100">
                          <a:solidFill>
                            <a:schemeClr val="tx1">
                              <a:lumMod val="50000"/>
                            </a:schemeClr>
                          </a:solidFill>
                          <a:effectLst/>
                        </a:rPr>
                        <a:t>7.0kW</a:t>
                      </a:r>
                      <a:r>
                        <a:rPr lang="zh-CN" sz="1200" b="1" kern="100">
                          <a:solidFill>
                            <a:schemeClr val="tx1">
                              <a:lumMod val="50000"/>
                            </a:schemeClr>
                          </a:solidFill>
                          <a:effectLst/>
                        </a:rPr>
                        <a:t>充电</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extLst>
                  <a:ext uri="{0D108BD9-81ED-4DB2-BD59-A6C34878D82A}">
                    <a16:rowId xmlns:a16="http://schemas.microsoft.com/office/drawing/2014/main" val="2211991007"/>
                  </a:ext>
                </a:extLst>
              </a:tr>
              <a:tr h="184932">
                <a:tc>
                  <a:txBody>
                    <a:bodyPr/>
                    <a:lstStyle/>
                    <a:p>
                      <a:pPr algn="ctr">
                        <a:buNone/>
                      </a:pPr>
                      <a:r>
                        <a:rPr lang="en-US" sz="1200" b="1" kern="100">
                          <a:solidFill>
                            <a:schemeClr val="tx1">
                              <a:lumMod val="50000"/>
                            </a:schemeClr>
                          </a:solidFill>
                          <a:effectLst/>
                        </a:rPr>
                        <a:t>1</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小米</a:t>
                      </a:r>
                      <a:r>
                        <a:rPr lang="en-US" sz="1200" b="1" kern="100">
                          <a:solidFill>
                            <a:schemeClr val="tx1">
                              <a:lumMod val="50000"/>
                            </a:schemeClr>
                          </a:solidFill>
                          <a:effectLst/>
                        </a:rPr>
                        <a:t>SU7</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3881971886"/>
                  </a:ext>
                </a:extLst>
              </a:tr>
              <a:tr h="184932">
                <a:tc>
                  <a:txBody>
                    <a:bodyPr/>
                    <a:lstStyle/>
                    <a:p>
                      <a:pPr algn="ctr">
                        <a:buNone/>
                      </a:pPr>
                      <a:r>
                        <a:rPr lang="en-US" sz="1200" b="1" kern="100">
                          <a:solidFill>
                            <a:schemeClr val="tx1">
                              <a:lumMod val="50000"/>
                            </a:schemeClr>
                          </a:solidFill>
                          <a:effectLst/>
                        </a:rPr>
                        <a:t>2</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小鹏</a:t>
                      </a:r>
                      <a:r>
                        <a:rPr lang="en-US" sz="1200" b="1" kern="100">
                          <a:solidFill>
                            <a:schemeClr val="tx1">
                              <a:lumMod val="50000"/>
                            </a:schemeClr>
                          </a:solidFill>
                          <a:effectLst/>
                        </a:rPr>
                        <a:t>P5</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2509429157"/>
                  </a:ext>
                </a:extLst>
              </a:tr>
              <a:tr h="184932">
                <a:tc>
                  <a:txBody>
                    <a:bodyPr/>
                    <a:lstStyle/>
                    <a:p>
                      <a:pPr algn="ctr">
                        <a:buNone/>
                      </a:pPr>
                      <a:r>
                        <a:rPr lang="en-US" sz="1200" b="1" kern="100">
                          <a:solidFill>
                            <a:schemeClr val="tx1">
                              <a:lumMod val="50000"/>
                            </a:schemeClr>
                          </a:solidFill>
                          <a:effectLst/>
                        </a:rPr>
                        <a:t>3</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小鹏</a:t>
                      </a:r>
                      <a:r>
                        <a:rPr lang="en-US" sz="1200" b="1" kern="100">
                          <a:solidFill>
                            <a:schemeClr val="tx1">
                              <a:lumMod val="50000"/>
                            </a:schemeClr>
                          </a:solidFill>
                          <a:effectLst/>
                        </a:rPr>
                        <a:t>G6</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2331222501"/>
                  </a:ext>
                </a:extLst>
              </a:tr>
              <a:tr h="184932">
                <a:tc>
                  <a:txBody>
                    <a:bodyPr/>
                    <a:lstStyle/>
                    <a:p>
                      <a:pPr algn="ctr">
                        <a:buNone/>
                      </a:pPr>
                      <a:r>
                        <a:rPr lang="en-US" sz="1200" b="1" kern="100">
                          <a:solidFill>
                            <a:schemeClr val="tx1">
                              <a:lumMod val="50000"/>
                            </a:schemeClr>
                          </a:solidFill>
                          <a:effectLst/>
                        </a:rPr>
                        <a:t>4</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小鹏</a:t>
                      </a:r>
                      <a:r>
                        <a:rPr lang="en-US" sz="1200" b="1" kern="100">
                          <a:solidFill>
                            <a:schemeClr val="tx1">
                              <a:lumMod val="50000"/>
                            </a:schemeClr>
                          </a:solidFill>
                          <a:effectLst/>
                        </a:rPr>
                        <a:t>G9</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2006794137"/>
                  </a:ext>
                </a:extLst>
              </a:tr>
              <a:tr h="184932">
                <a:tc>
                  <a:txBody>
                    <a:bodyPr/>
                    <a:lstStyle/>
                    <a:p>
                      <a:pPr algn="ctr">
                        <a:buNone/>
                      </a:pPr>
                      <a:r>
                        <a:rPr lang="en-US" sz="1200" b="1" kern="100">
                          <a:solidFill>
                            <a:schemeClr val="tx1">
                              <a:lumMod val="50000"/>
                            </a:schemeClr>
                          </a:solidFill>
                          <a:effectLst/>
                        </a:rPr>
                        <a:t>5</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比亚迪宋</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1390451787"/>
                  </a:ext>
                </a:extLst>
              </a:tr>
              <a:tr h="184932">
                <a:tc>
                  <a:txBody>
                    <a:bodyPr/>
                    <a:lstStyle/>
                    <a:p>
                      <a:pPr algn="ctr">
                        <a:buNone/>
                      </a:pPr>
                      <a:r>
                        <a:rPr lang="en-US" sz="1200" b="1" kern="100">
                          <a:solidFill>
                            <a:schemeClr val="tx1">
                              <a:lumMod val="50000"/>
                            </a:schemeClr>
                          </a:solidFill>
                          <a:effectLst/>
                        </a:rPr>
                        <a:t>6</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比亚迪唐</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2979088908"/>
                  </a:ext>
                </a:extLst>
              </a:tr>
              <a:tr h="184932">
                <a:tc>
                  <a:txBody>
                    <a:bodyPr/>
                    <a:lstStyle/>
                    <a:p>
                      <a:pPr algn="ctr">
                        <a:buNone/>
                      </a:pPr>
                      <a:r>
                        <a:rPr lang="en-US" sz="1200" b="1" kern="100">
                          <a:solidFill>
                            <a:schemeClr val="tx1">
                              <a:lumMod val="50000"/>
                            </a:schemeClr>
                          </a:solidFill>
                          <a:effectLst/>
                        </a:rPr>
                        <a:t>7</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江淮</a:t>
                      </a:r>
                      <a:r>
                        <a:rPr lang="en-US" sz="1200" b="1" kern="100">
                          <a:solidFill>
                            <a:schemeClr val="tx1">
                              <a:lumMod val="50000"/>
                            </a:schemeClr>
                          </a:solidFill>
                          <a:effectLst/>
                        </a:rPr>
                        <a:t>IEV7</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536011281"/>
                  </a:ext>
                </a:extLst>
              </a:tr>
              <a:tr h="184932">
                <a:tc>
                  <a:txBody>
                    <a:bodyPr/>
                    <a:lstStyle/>
                    <a:p>
                      <a:pPr algn="ctr">
                        <a:buNone/>
                      </a:pPr>
                      <a:r>
                        <a:rPr lang="en-US" sz="1200" b="1" kern="100">
                          <a:solidFill>
                            <a:schemeClr val="tx1">
                              <a:lumMod val="50000"/>
                            </a:schemeClr>
                          </a:solidFill>
                          <a:effectLst/>
                        </a:rPr>
                        <a:t>8</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特斯拉</a:t>
                      </a:r>
                      <a:r>
                        <a:rPr lang="en-US" sz="1200" b="1" kern="100">
                          <a:solidFill>
                            <a:schemeClr val="tx1">
                              <a:lumMod val="50000"/>
                            </a:schemeClr>
                          </a:solidFill>
                          <a:effectLst/>
                        </a:rPr>
                        <a:t>model Y</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1870079929"/>
                  </a:ext>
                </a:extLst>
              </a:tr>
              <a:tr h="184932">
                <a:tc>
                  <a:txBody>
                    <a:bodyPr/>
                    <a:lstStyle/>
                    <a:p>
                      <a:pPr algn="ctr">
                        <a:buNone/>
                      </a:pPr>
                      <a:r>
                        <a:rPr lang="en-US" sz="1200" b="1" kern="100">
                          <a:solidFill>
                            <a:schemeClr val="tx1">
                              <a:lumMod val="50000"/>
                            </a:schemeClr>
                          </a:solidFill>
                          <a:effectLst/>
                        </a:rPr>
                        <a:t>9</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理想</a:t>
                      </a:r>
                      <a:r>
                        <a:rPr lang="en-US" sz="1200" b="1" kern="100">
                          <a:solidFill>
                            <a:schemeClr val="tx1">
                              <a:lumMod val="50000"/>
                            </a:schemeClr>
                          </a:solidFill>
                          <a:effectLst/>
                        </a:rPr>
                        <a:t>L9</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4243467150"/>
                  </a:ext>
                </a:extLst>
              </a:tr>
              <a:tr h="184932">
                <a:tc>
                  <a:txBody>
                    <a:bodyPr/>
                    <a:lstStyle/>
                    <a:p>
                      <a:pPr algn="ctr">
                        <a:buNone/>
                      </a:pPr>
                      <a:r>
                        <a:rPr lang="en-US" sz="1200" b="1" kern="100">
                          <a:solidFill>
                            <a:schemeClr val="tx1">
                              <a:lumMod val="50000"/>
                            </a:schemeClr>
                          </a:solidFill>
                          <a:effectLst/>
                        </a:rPr>
                        <a:t>10</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理想</a:t>
                      </a:r>
                      <a:r>
                        <a:rPr lang="en-US" sz="1200" b="1" kern="100">
                          <a:solidFill>
                            <a:schemeClr val="tx1">
                              <a:lumMod val="50000"/>
                            </a:schemeClr>
                          </a:solidFill>
                          <a:effectLst/>
                        </a:rPr>
                        <a:t>ONE</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just">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√（充电口唤醒时）</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√（充电口唤醒时）</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√（充电口唤醒时）</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√（充电口唤醒时）</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1938211383"/>
                  </a:ext>
                </a:extLst>
              </a:tr>
              <a:tr h="184932">
                <a:tc>
                  <a:txBody>
                    <a:bodyPr/>
                    <a:lstStyle/>
                    <a:p>
                      <a:pPr algn="ctr">
                        <a:buNone/>
                      </a:pPr>
                      <a:r>
                        <a:rPr lang="en-US" sz="1200" b="1" kern="100">
                          <a:solidFill>
                            <a:schemeClr val="tx1">
                              <a:lumMod val="50000"/>
                            </a:schemeClr>
                          </a:solidFill>
                          <a:effectLst/>
                        </a:rPr>
                        <a:t>11</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dirty="0">
                          <a:solidFill>
                            <a:schemeClr val="tx1">
                              <a:lumMod val="50000"/>
                            </a:schemeClr>
                          </a:solidFill>
                          <a:effectLst/>
                        </a:rPr>
                        <a:t>理想</a:t>
                      </a:r>
                      <a:r>
                        <a:rPr lang="en-US" sz="1200" b="1" kern="100" dirty="0">
                          <a:solidFill>
                            <a:schemeClr val="tx1">
                              <a:lumMod val="50000"/>
                            </a:schemeClr>
                          </a:solidFill>
                          <a:effectLst/>
                        </a:rPr>
                        <a:t>L6</a:t>
                      </a:r>
                      <a:endParaRPr lang="zh-CN" sz="1200" b="1" kern="100" dirty="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1124799425"/>
                  </a:ext>
                </a:extLst>
              </a:tr>
              <a:tr h="184932">
                <a:tc>
                  <a:txBody>
                    <a:bodyPr/>
                    <a:lstStyle/>
                    <a:p>
                      <a:pPr algn="ctr">
                        <a:buNone/>
                      </a:pPr>
                      <a:r>
                        <a:rPr lang="en-US" sz="1200" b="1" kern="100">
                          <a:solidFill>
                            <a:schemeClr val="tx1">
                              <a:lumMod val="50000"/>
                            </a:schemeClr>
                          </a:solidFill>
                          <a:effectLst/>
                        </a:rPr>
                        <a:t>12</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奔驰</a:t>
                      </a:r>
                      <a:r>
                        <a:rPr lang="en-US" sz="1200" b="1" kern="100">
                          <a:solidFill>
                            <a:schemeClr val="tx1">
                              <a:lumMod val="50000"/>
                            </a:schemeClr>
                          </a:solidFill>
                          <a:effectLst/>
                        </a:rPr>
                        <a:t>E350el</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252416908"/>
                  </a:ext>
                </a:extLst>
              </a:tr>
              <a:tr h="184932">
                <a:tc>
                  <a:txBody>
                    <a:bodyPr/>
                    <a:lstStyle/>
                    <a:p>
                      <a:pPr algn="ctr">
                        <a:buNone/>
                      </a:pPr>
                      <a:r>
                        <a:rPr lang="en-US" sz="1200" b="1" kern="100">
                          <a:solidFill>
                            <a:schemeClr val="tx1">
                              <a:lumMod val="50000"/>
                            </a:schemeClr>
                          </a:solidFill>
                          <a:effectLst/>
                        </a:rPr>
                        <a:t>13</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大众</a:t>
                      </a:r>
                      <a:r>
                        <a:rPr lang="en-US" sz="1200" b="1" kern="100">
                          <a:solidFill>
                            <a:schemeClr val="tx1">
                              <a:lumMod val="50000"/>
                            </a:schemeClr>
                          </a:solidFill>
                          <a:effectLst/>
                        </a:rPr>
                        <a:t>ID3</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3313146806"/>
                  </a:ext>
                </a:extLst>
              </a:tr>
              <a:tr h="184932">
                <a:tc>
                  <a:txBody>
                    <a:bodyPr/>
                    <a:lstStyle/>
                    <a:p>
                      <a:pPr algn="ctr">
                        <a:buNone/>
                      </a:pPr>
                      <a:r>
                        <a:rPr lang="en-US" sz="1200" b="1" kern="100">
                          <a:solidFill>
                            <a:schemeClr val="tx1">
                              <a:lumMod val="50000"/>
                            </a:schemeClr>
                          </a:solidFill>
                          <a:effectLst/>
                        </a:rPr>
                        <a:t>14</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宝马</a:t>
                      </a:r>
                      <a:r>
                        <a:rPr lang="en-US" sz="1200" b="1" kern="100">
                          <a:solidFill>
                            <a:schemeClr val="tx1">
                              <a:lumMod val="50000"/>
                            </a:schemeClr>
                          </a:solidFill>
                          <a:effectLst/>
                        </a:rPr>
                        <a:t>i3</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3776299039"/>
                  </a:ext>
                </a:extLst>
              </a:tr>
              <a:tr h="184932">
                <a:tc>
                  <a:txBody>
                    <a:bodyPr/>
                    <a:lstStyle/>
                    <a:p>
                      <a:pPr algn="ctr">
                        <a:buNone/>
                      </a:pPr>
                      <a:r>
                        <a:rPr lang="en-US" sz="1200" b="1" kern="100">
                          <a:solidFill>
                            <a:schemeClr val="tx1">
                              <a:lumMod val="50000"/>
                            </a:schemeClr>
                          </a:solidFill>
                          <a:effectLst/>
                        </a:rPr>
                        <a:t>15</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荣威</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3353455002"/>
                  </a:ext>
                </a:extLst>
              </a:tr>
              <a:tr h="184932">
                <a:tc>
                  <a:txBody>
                    <a:bodyPr/>
                    <a:lstStyle/>
                    <a:p>
                      <a:pPr algn="ctr">
                        <a:buNone/>
                      </a:pPr>
                      <a:r>
                        <a:rPr lang="en-US" sz="1200" b="1" kern="100">
                          <a:solidFill>
                            <a:schemeClr val="tx1">
                              <a:lumMod val="50000"/>
                            </a:schemeClr>
                          </a:solidFill>
                          <a:effectLst/>
                        </a:rPr>
                        <a:t>16</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阿维塔</a:t>
                      </a:r>
                      <a:r>
                        <a:rPr lang="en-US" sz="1200" b="1" kern="100">
                          <a:solidFill>
                            <a:schemeClr val="tx1">
                              <a:lumMod val="50000"/>
                            </a:schemeClr>
                          </a:solidFill>
                          <a:effectLst/>
                        </a:rPr>
                        <a:t>07MAX</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1191676259"/>
                  </a:ext>
                </a:extLst>
              </a:tr>
              <a:tr h="184932">
                <a:tc>
                  <a:txBody>
                    <a:bodyPr/>
                    <a:lstStyle/>
                    <a:p>
                      <a:pPr algn="ctr">
                        <a:buNone/>
                      </a:pPr>
                      <a:r>
                        <a:rPr lang="en-US" sz="1200" b="1" kern="100">
                          <a:solidFill>
                            <a:schemeClr val="tx1">
                              <a:lumMod val="50000"/>
                            </a:schemeClr>
                          </a:solidFill>
                          <a:effectLst/>
                        </a:rPr>
                        <a:t>17</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别克</a:t>
                      </a:r>
                      <a:r>
                        <a:rPr lang="en-US" sz="1200" b="1" kern="100">
                          <a:solidFill>
                            <a:schemeClr val="tx1">
                              <a:lumMod val="50000"/>
                            </a:schemeClr>
                          </a:solidFill>
                          <a:effectLst/>
                        </a:rPr>
                        <a:t>Velite6</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4050618879"/>
                  </a:ext>
                </a:extLst>
              </a:tr>
              <a:tr h="184932">
                <a:tc>
                  <a:txBody>
                    <a:bodyPr/>
                    <a:lstStyle/>
                    <a:p>
                      <a:pPr algn="ctr">
                        <a:buNone/>
                      </a:pPr>
                      <a:r>
                        <a:rPr lang="en-US" sz="1200" b="1" kern="100">
                          <a:solidFill>
                            <a:schemeClr val="tx1">
                              <a:lumMod val="50000"/>
                            </a:schemeClr>
                          </a:solidFill>
                          <a:effectLst/>
                        </a:rPr>
                        <a:t>18</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问界</a:t>
                      </a:r>
                      <a:r>
                        <a:rPr lang="en-US" sz="1200" b="1" kern="100">
                          <a:solidFill>
                            <a:schemeClr val="tx1">
                              <a:lumMod val="50000"/>
                            </a:schemeClr>
                          </a:solidFill>
                          <a:effectLst/>
                        </a:rPr>
                        <a:t>M7</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3469956443"/>
                  </a:ext>
                </a:extLst>
              </a:tr>
              <a:tr h="184932">
                <a:tc>
                  <a:txBody>
                    <a:bodyPr/>
                    <a:lstStyle/>
                    <a:p>
                      <a:pPr algn="ctr">
                        <a:buNone/>
                      </a:pPr>
                      <a:r>
                        <a:rPr lang="en-US" sz="1200" b="1" kern="100" dirty="0">
                          <a:solidFill>
                            <a:schemeClr val="tx1">
                              <a:lumMod val="50000"/>
                            </a:schemeClr>
                          </a:solidFill>
                          <a:effectLst/>
                        </a:rPr>
                        <a:t>19</a:t>
                      </a:r>
                      <a:endParaRPr lang="zh-CN" sz="1200" b="1" kern="100" dirty="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a:solidFill>
                            <a:schemeClr val="tx1">
                              <a:lumMod val="50000"/>
                            </a:schemeClr>
                          </a:solidFill>
                          <a:effectLst/>
                        </a:rPr>
                        <a:t>领克</a:t>
                      </a:r>
                      <a:r>
                        <a:rPr lang="en-US" sz="1200" b="1" kern="100">
                          <a:solidFill>
                            <a:schemeClr val="tx1">
                              <a:lumMod val="50000"/>
                            </a:schemeClr>
                          </a:solidFill>
                          <a:effectLst/>
                        </a:rPr>
                        <a:t>08</a:t>
                      </a:r>
                      <a:endParaRPr lang="zh-CN" sz="1200" b="1" kern="10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1212990125"/>
                  </a:ext>
                </a:extLst>
              </a:tr>
              <a:tr h="184932">
                <a:tc>
                  <a:txBody>
                    <a:bodyPr/>
                    <a:lstStyle/>
                    <a:p>
                      <a:pPr algn="ctr">
                        <a:buNone/>
                      </a:pPr>
                      <a:r>
                        <a:rPr lang="en-US" sz="1200" b="1" kern="100" dirty="0">
                          <a:solidFill>
                            <a:schemeClr val="tx1">
                              <a:lumMod val="50000"/>
                            </a:schemeClr>
                          </a:solidFill>
                          <a:effectLst/>
                        </a:rPr>
                        <a:t>20</a:t>
                      </a:r>
                      <a:endParaRPr lang="zh-CN" sz="1200" b="1" kern="100" dirty="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200" b="1" kern="100" dirty="0">
                          <a:solidFill>
                            <a:schemeClr val="tx1">
                              <a:lumMod val="50000"/>
                            </a:schemeClr>
                          </a:solidFill>
                          <a:effectLst/>
                        </a:rPr>
                        <a:t>五菱宏光</a:t>
                      </a:r>
                      <a:r>
                        <a:rPr lang="en-US" sz="1200" b="1" kern="100" dirty="0">
                          <a:solidFill>
                            <a:schemeClr val="tx1">
                              <a:lumMod val="50000"/>
                            </a:schemeClr>
                          </a:solidFill>
                          <a:effectLst/>
                        </a:rPr>
                        <a:t>mini</a:t>
                      </a:r>
                      <a:endParaRPr lang="zh-CN" sz="1200" b="1" kern="100" dirty="0">
                        <a:solidFill>
                          <a:schemeClr val="tx1">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tc>
                <a:tc>
                  <a:txBody>
                    <a:bodyPr/>
                    <a:lstStyle/>
                    <a:p>
                      <a:pPr algn="ctr">
                        <a:buNone/>
                      </a:pPr>
                      <a:r>
                        <a:rPr lang="zh-CN" sz="1100" b="1" kern="100">
                          <a:solidFill>
                            <a:schemeClr val="tx1">
                              <a:lumMod val="50000"/>
                            </a:schemeClr>
                          </a:solidFill>
                          <a:effectLst/>
                          <a:latin typeface="黑体" panose="02010609060101010101" pitchFamily="49" charset="-122"/>
                          <a:ea typeface="黑体" panose="02010609060101010101" pitchFamily="49" charset="-122"/>
                        </a:rPr>
                        <a:t>√</a:t>
                      </a:r>
                      <a:endParaRPr lang="zh-CN" sz="1100" b="1" kern="10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tc>
                  <a:txBody>
                    <a:bodyPr/>
                    <a:lstStyle/>
                    <a:p>
                      <a:pPr algn="ctr">
                        <a:buNone/>
                      </a:pPr>
                      <a:r>
                        <a:rPr 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tc>
                <a:extLst>
                  <a:ext uri="{0D108BD9-81ED-4DB2-BD59-A6C34878D82A}">
                    <a16:rowId xmlns:a16="http://schemas.microsoft.com/office/drawing/2014/main" val="2063626369"/>
                  </a:ext>
                </a:extLst>
              </a:tr>
              <a:tr h="184932">
                <a:tc>
                  <a:txBody>
                    <a:bodyPr/>
                    <a:lstStyle/>
                    <a:p>
                      <a:pPr algn="ctr">
                        <a:buNone/>
                      </a:pPr>
                      <a:r>
                        <a:rPr lang="en-US" altLang="zh-CN" sz="1200" b="1" kern="100" dirty="0">
                          <a:solidFill>
                            <a:schemeClr val="tx1">
                              <a:lumMod val="50000"/>
                            </a:schemeClr>
                          </a:solidFill>
                          <a:effectLst/>
                          <a:latin typeface="+mn-lt"/>
                          <a:ea typeface="+mn-ea"/>
                          <a:cs typeface="+mn-cs"/>
                        </a:rPr>
                        <a:t>21</a:t>
                      </a:r>
                      <a:endParaRPr lang="zh-CN" sz="1200" b="1" kern="100" dirty="0">
                        <a:solidFill>
                          <a:schemeClr val="tx1">
                            <a:lumMod val="50000"/>
                          </a:schemeClr>
                        </a:solidFill>
                        <a:effectLst/>
                        <a:latin typeface="+mn-lt"/>
                        <a:ea typeface="+mn-ea"/>
                        <a:cs typeface="+mn-cs"/>
                      </a:endParaRPr>
                    </a:p>
                  </a:txBody>
                  <a:tcPr marL="62376" marR="62376" marT="0" marB="0" anchor="ctr">
                    <a:solidFill>
                      <a:schemeClr val="accent5">
                        <a:lumMod val="20000"/>
                        <a:lumOff val="80000"/>
                      </a:schemeClr>
                    </a:solidFill>
                  </a:tcPr>
                </a:tc>
                <a:tc>
                  <a:txBody>
                    <a:bodyPr/>
                    <a:lstStyle/>
                    <a:p>
                      <a:pPr algn="ctr">
                        <a:buNone/>
                      </a:pPr>
                      <a:r>
                        <a:rPr lang="zh-CN" altLang="en-US" sz="1200" b="1" kern="100" dirty="0">
                          <a:solidFill>
                            <a:schemeClr val="tx1">
                              <a:lumMod val="50000"/>
                            </a:schemeClr>
                          </a:solidFill>
                          <a:effectLst/>
                          <a:latin typeface="+mn-lt"/>
                          <a:ea typeface="+mn-ea"/>
                          <a:cs typeface="+mn-cs"/>
                        </a:rPr>
                        <a:t>极氪</a:t>
                      </a:r>
                      <a:r>
                        <a:rPr lang="en-US" altLang="zh-CN" sz="1200" b="1" kern="100" dirty="0">
                          <a:solidFill>
                            <a:schemeClr val="tx1">
                              <a:lumMod val="50000"/>
                            </a:schemeClr>
                          </a:solidFill>
                          <a:effectLst/>
                          <a:latin typeface="+mn-lt"/>
                          <a:ea typeface="+mn-ea"/>
                          <a:cs typeface="+mn-cs"/>
                        </a:rPr>
                        <a:t>7X</a:t>
                      </a:r>
                      <a:endParaRPr lang="zh-CN" sz="1200" b="1" kern="100" dirty="0">
                        <a:solidFill>
                          <a:schemeClr val="tx1">
                            <a:lumMod val="50000"/>
                          </a:schemeClr>
                        </a:solidFill>
                        <a:effectLst/>
                        <a:latin typeface="+mn-lt"/>
                        <a:ea typeface="+mn-ea"/>
                        <a:cs typeface="+mn-cs"/>
                      </a:endParaRPr>
                    </a:p>
                  </a:txBody>
                  <a:tcPr marL="62376" marR="62376" marT="0" marB="0"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solidFill>
                      <a:schemeClr val="accent5">
                        <a:lumMod val="20000"/>
                        <a:lumOff val="80000"/>
                      </a:schemeClr>
                    </a:solidFill>
                  </a:tcPr>
                </a:tc>
                <a:extLst>
                  <a:ext uri="{0D108BD9-81ED-4DB2-BD59-A6C34878D82A}">
                    <a16:rowId xmlns:a16="http://schemas.microsoft.com/office/drawing/2014/main" val="3703869312"/>
                  </a:ext>
                </a:extLst>
              </a:tr>
              <a:tr h="184932">
                <a:tc>
                  <a:txBody>
                    <a:bodyPr/>
                    <a:lstStyle/>
                    <a:p>
                      <a:pPr algn="ctr">
                        <a:buNone/>
                      </a:pPr>
                      <a:r>
                        <a:rPr lang="en-US" altLang="zh-CN" sz="1200" b="1" kern="100" dirty="0">
                          <a:solidFill>
                            <a:schemeClr val="tx1">
                              <a:lumMod val="50000"/>
                            </a:schemeClr>
                          </a:solidFill>
                          <a:effectLst/>
                          <a:latin typeface="+mn-lt"/>
                          <a:ea typeface="+mn-ea"/>
                          <a:cs typeface="+mn-cs"/>
                        </a:rPr>
                        <a:t>22</a:t>
                      </a:r>
                      <a:endParaRPr lang="zh-CN" sz="1200" b="1" kern="100" dirty="0">
                        <a:solidFill>
                          <a:schemeClr val="tx1">
                            <a:lumMod val="50000"/>
                          </a:schemeClr>
                        </a:solidFill>
                        <a:effectLst/>
                        <a:latin typeface="+mn-lt"/>
                        <a:ea typeface="+mn-ea"/>
                        <a:cs typeface="+mn-cs"/>
                      </a:endParaRPr>
                    </a:p>
                  </a:txBody>
                  <a:tcPr marL="62376" marR="62376" marT="0" marB="0" anchor="ctr">
                    <a:solidFill>
                      <a:schemeClr val="accent5">
                        <a:lumMod val="20000"/>
                        <a:lumOff val="80000"/>
                      </a:schemeClr>
                    </a:solidFill>
                  </a:tcPr>
                </a:tc>
                <a:tc>
                  <a:txBody>
                    <a:bodyPr/>
                    <a:lstStyle/>
                    <a:p>
                      <a:pPr algn="ctr">
                        <a:buNone/>
                      </a:pPr>
                      <a:r>
                        <a:rPr lang="zh-CN" altLang="en-US" sz="1200" b="1" kern="100" dirty="0">
                          <a:solidFill>
                            <a:schemeClr val="tx1">
                              <a:lumMod val="50000"/>
                            </a:schemeClr>
                          </a:solidFill>
                          <a:effectLst/>
                          <a:latin typeface="+mn-lt"/>
                          <a:ea typeface="+mn-ea"/>
                          <a:cs typeface="+mn-cs"/>
                        </a:rPr>
                        <a:t>奇瑞小蚂蚁</a:t>
                      </a:r>
                      <a:endParaRPr lang="zh-CN" sz="1200" b="1" kern="100" dirty="0">
                        <a:solidFill>
                          <a:schemeClr val="tx1">
                            <a:lumMod val="50000"/>
                          </a:schemeClr>
                        </a:solidFill>
                        <a:effectLst/>
                        <a:latin typeface="+mn-lt"/>
                        <a:ea typeface="+mn-ea"/>
                        <a:cs typeface="+mn-cs"/>
                      </a:endParaRPr>
                    </a:p>
                  </a:txBody>
                  <a:tcPr marL="62376" marR="62376" marT="0" marB="0"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solidFill>
                      <a:schemeClr val="accent5">
                        <a:lumMod val="20000"/>
                        <a:lumOff val="80000"/>
                      </a:schemeClr>
                    </a:solidFill>
                  </a:tcPr>
                </a:tc>
                <a:extLst>
                  <a:ext uri="{0D108BD9-81ED-4DB2-BD59-A6C34878D82A}">
                    <a16:rowId xmlns:a16="http://schemas.microsoft.com/office/drawing/2014/main" val="3818282730"/>
                  </a:ext>
                </a:extLst>
              </a:tr>
              <a:tr h="184932">
                <a:tc>
                  <a:txBody>
                    <a:bodyPr/>
                    <a:lstStyle/>
                    <a:p>
                      <a:pPr algn="ctr">
                        <a:buNone/>
                      </a:pPr>
                      <a:r>
                        <a:rPr lang="en-US" altLang="zh-CN" sz="1200" b="1" kern="100" dirty="0">
                          <a:solidFill>
                            <a:schemeClr val="tx1">
                              <a:lumMod val="50000"/>
                            </a:schemeClr>
                          </a:solidFill>
                          <a:effectLst/>
                          <a:latin typeface="+mn-lt"/>
                          <a:ea typeface="+mn-ea"/>
                          <a:cs typeface="+mn-cs"/>
                        </a:rPr>
                        <a:t>23</a:t>
                      </a:r>
                      <a:endParaRPr lang="zh-CN" sz="1200" b="1" kern="100" dirty="0">
                        <a:solidFill>
                          <a:schemeClr val="tx1">
                            <a:lumMod val="50000"/>
                          </a:schemeClr>
                        </a:solidFill>
                        <a:effectLst/>
                        <a:latin typeface="+mn-lt"/>
                        <a:ea typeface="+mn-ea"/>
                        <a:cs typeface="+mn-cs"/>
                      </a:endParaRPr>
                    </a:p>
                  </a:txBody>
                  <a:tcPr marL="62376" marR="62376" marT="0" marB="0" anchor="ctr">
                    <a:solidFill>
                      <a:schemeClr val="accent5">
                        <a:lumMod val="20000"/>
                        <a:lumOff val="80000"/>
                      </a:schemeClr>
                    </a:solidFill>
                  </a:tcPr>
                </a:tc>
                <a:tc>
                  <a:txBody>
                    <a:bodyPr/>
                    <a:lstStyle/>
                    <a:p>
                      <a:pPr algn="ctr">
                        <a:buNone/>
                      </a:pPr>
                      <a:r>
                        <a:rPr lang="zh-CN" altLang="en-US" sz="1200" b="1" kern="100" dirty="0">
                          <a:solidFill>
                            <a:schemeClr val="tx1">
                              <a:lumMod val="50000"/>
                            </a:schemeClr>
                          </a:solidFill>
                          <a:effectLst/>
                          <a:latin typeface="+mn-lt"/>
                          <a:ea typeface="+mn-ea"/>
                          <a:cs typeface="+mn-cs"/>
                        </a:rPr>
                        <a:t>长安深蓝</a:t>
                      </a:r>
                      <a:r>
                        <a:rPr lang="en-US" altLang="zh-CN" sz="1200" b="1" kern="100" dirty="0">
                          <a:solidFill>
                            <a:schemeClr val="tx1">
                              <a:lumMod val="50000"/>
                            </a:schemeClr>
                          </a:solidFill>
                          <a:effectLst/>
                          <a:latin typeface="+mn-lt"/>
                          <a:ea typeface="+mn-ea"/>
                          <a:cs typeface="+mn-cs"/>
                        </a:rPr>
                        <a:t>SL03</a:t>
                      </a:r>
                      <a:endParaRPr lang="zh-CN" sz="1200" b="1" kern="100" dirty="0">
                        <a:solidFill>
                          <a:schemeClr val="tx1">
                            <a:lumMod val="50000"/>
                          </a:schemeClr>
                        </a:solidFill>
                        <a:effectLst/>
                        <a:latin typeface="+mn-lt"/>
                        <a:ea typeface="+mn-ea"/>
                        <a:cs typeface="+mn-cs"/>
                      </a:endParaRPr>
                    </a:p>
                  </a:txBody>
                  <a:tcPr marL="62376" marR="62376" marT="0" marB="0"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100" b="1" kern="100" dirty="0">
                          <a:solidFill>
                            <a:schemeClr val="tx1">
                              <a:lumMod val="50000"/>
                            </a:schemeClr>
                          </a:solidFill>
                          <a:effectLst/>
                          <a:latin typeface="黑体" panose="02010609060101010101" pitchFamily="49" charset="-122"/>
                          <a:ea typeface="黑体" panose="02010609060101010101" pitchFamily="49" charset="-122"/>
                        </a:rPr>
                        <a:t>√</a:t>
                      </a:r>
                      <a:endParaRPr lang="zh-CN" altLang="zh-CN" sz="1100" b="1" kern="100" dirty="0">
                        <a:solidFill>
                          <a:schemeClr val="tx1">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2376" marR="62376" marT="0" marB="0" anchor="ctr">
                    <a:solidFill>
                      <a:schemeClr val="accent5">
                        <a:lumMod val="20000"/>
                        <a:lumOff val="80000"/>
                      </a:schemeClr>
                    </a:solidFill>
                  </a:tcPr>
                </a:tc>
                <a:extLst>
                  <a:ext uri="{0D108BD9-81ED-4DB2-BD59-A6C34878D82A}">
                    <a16:rowId xmlns:a16="http://schemas.microsoft.com/office/drawing/2014/main" val="1760998044"/>
                  </a:ext>
                </a:extLst>
              </a:tr>
            </a:tbl>
          </a:graphicData>
        </a:graphic>
      </p:graphicFrame>
    </p:spTree>
    <p:extLst>
      <p:ext uri="{BB962C8B-B14F-4D97-AF65-F5344CB8AC3E}">
        <p14:creationId xmlns:p14="http://schemas.microsoft.com/office/powerpoint/2010/main" val="2170080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EB019F-6B1D-7B00-F7D6-4C859E35975A}"/>
              </a:ext>
            </a:extLst>
          </p:cNvPr>
          <p:cNvSpPr>
            <a:spLocks noGrp="1"/>
          </p:cNvSpPr>
          <p:nvPr>
            <p:ph type="sldNum" sz="quarter" idx="4"/>
          </p:nvPr>
        </p:nvSpPr>
        <p:spPr/>
        <p:txBody>
          <a:bodyPr/>
          <a:lstStyle/>
          <a:p>
            <a:fld id="{E5DA641C-B17E-4136-B66A-BE4927EA7F1E}" type="slidenum">
              <a:rPr lang="zh-CN" altLang="en-US" smtClean="0"/>
              <a:t>19</a:t>
            </a:fld>
            <a:endParaRPr lang="zh-CN" altLang="en-US" dirty="0"/>
          </a:p>
        </p:txBody>
      </p:sp>
      <p:graphicFrame>
        <p:nvGraphicFramePr>
          <p:cNvPr id="3" name="表格 2">
            <a:extLst>
              <a:ext uri="{FF2B5EF4-FFF2-40B4-BE49-F238E27FC236}">
                <a16:creationId xmlns:a16="http://schemas.microsoft.com/office/drawing/2014/main" id="{399FDBED-169A-9F22-A0C5-A3D0881096FD}"/>
              </a:ext>
            </a:extLst>
          </p:cNvPr>
          <p:cNvGraphicFramePr>
            <a:graphicFrameLocks noGrp="1"/>
          </p:cNvGraphicFramePr>
          <p:nvPr/>
        </p:nvGraphicFramePr>
        <p:xfrm>
          <a:off x="578499" y="1049535"/>
          <a:ext cx="11107535" cy="5371683"/>
        </p:xfrm>
        <a:graphic>
          <a:graphicData uri="http://schemas.openxmlformats.org/drawingml/2006/table">
            <a:tbl>
              <a:tblPr firstRow="1" bandRow="1">
                <a:tableStyleId>{21E4AEA4-8DFA-4A89-87EB-49C32662AFE0}</a:tableStyleId>
              </a:tblPr>
              <a:tblGrid>
                <a:gridCol w="650619">
                  <a:extLst>
                    <a:ext uri="{9D8B030D-6E8A-4147-A177-3AD203B41FA5}">
                      <a16:colId xmlns:a16="http://schemas.microsoft.com/office/drawing/2014/main" val="3458432372"/>
                    </a:ext>
                  </a:extLst>
                </a:gridCol>
                <a:gridCol w="1131255">
                  <a:extLst>
                    <a:ext uri="{9D8B030D-6E8A-4147-A177-3AD203B41FA5}">
                      <a16:colId xmlns:a16="http://schemas.microsoft.com/office/drawing/2014/main" val="1145047471"/>
                    </a:ext>
                  </a:extLst>
                </a:gridCol>
                <a:gridCol w="1818435">
                  <a:extLst>
                    <a:ext uri="{9D8B030D-6E8A-4147-A177-3AD203B41FA5}">
                      <a16:colId xmlns:a16="http://schemas.microsoft.com/office/drawing/2014/main" val="2650993410"/>
                    </a:ext>
                  </a:extLst>
                </a:gridCol>
                <a:gridCol w="5153777">
                  <a:extLst>
                    <a:ext uri="{9D8B030D-6E8A-4147-A177-3AD203B41FA5}">
                      <a16:colId xmlns:a16="http://schemas.microsoft.com/office/drawing/2014/main" val="4177491578"/>
                    </a:ext>
                  </a:extLst>
                </a:gridCol>
                <a:gridCol w="1207530">
                  <a:extLst>
                    <a:ext uri="{9D8B030D-6E8A-4147-A177-3AD203B41FA5}">
                      <a16:colId xmlns:a16="http://schemas.microsoft.com/office/drawing/2014/main" val="203503476"/>
                    </a:ext>
                  </a:extLst>
                </a:gridCol>
                <a:gridCol w="1145919">
                  <a:extLst>
                    <a:ext uri="{9D8B030D-6E8A-4147-A177-3AD203B41FA5}">
                      <a16:colId xmlns:a16="http://schemas.microsoft.com/office/drawing/2014/main" val="373939316"/>
                    </a:ext>
                  </a:extLst>
                </a:gridCol>
              </a:tblGrid>
              <a:tr h="363815">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序号</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测试类别</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测试项</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测试结果</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测试用例数</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结果判定</a:t>
                      </a:r>
                    </a:p>
                  </a:txBody>
                  <a:tcPr marL="91445" marR="91445" marT="45724" marB="45724" anchor="ctr" horzOverflow="overflow">
                    <a:solidFill>
                      <a:srgbClr val="FF7900"/>
                    </a:solidFill>
                  </a:tcPr>
                </a:tc>
                <a:extLst>
                  <a:ext uri="{0D108BD9-81ED-4DB2-BD59-A6C34878D82A}">
                    <a16:rowId xmlns:a16="http://schemas.microsoft.com/office/drawing/2014/main" val="4232722079"/>
                  </a:ext>
                </a:extLst>
              </a:tr>
              <a:tr h="523623">
                <a:tc>
                  <a:txBody>
                    <a:bodyPr/>
                    <a:lstStyle/>
                    <a:p>
                      <a:pPr algn="ctr"/>
                      <a:r>
                        <a:rPr lang="en-US" altLang="zh-CN" sz="1200" b="1" kern="1200" dirty="0">
                          <a:solidFill>
                            <a:schemeClr val="tx1"/>
                          </a:solidFill>
                          <a:latin typeface="+mn-lt"/>
                          <a:ea typeface="+mn-ea"/>
                          <a:cs typeface="+mn-cs"/>
                        </a:rPr>
                        <a:t>7</a:t>
                      </a:r>
                      <a:endParaRPr lang="zh-CN" altLang="en-US" sz="1200" b="1" kern="1200" dirty="0">
                        <a:solidFill>
                          <a:schemeClr val="tx1"/>
                        </a:solidFill>
                        <a:latin typeface="+mn-lt"/>
                        <a:ea typeface="+mn-ea"/>
                        <a:cs typeface="+mn-cs"/>
                      </a:endParaRPr>
                    </a:p>
                  </a:txBody>
                  <a:tcPr marL="91445" marR="91445" marT="45724" marB="45724" anchor="ctr" horzOverflow="overflow">
                    <a:solidFill>
                      <a:srgbClr val="F8E6CE"/>
                    </a:solidFill>
                  </a:tcPr>
                </a:tc>
                <a:tc rowSpan="9">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4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工况遍历</a:t>
                      </a:r>
                      <a:endParaRPr lang="en-US" altLang="zh-CN" sz="14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4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测试</a:t>
                      </a:r>
                      <a:endParaRPr lang="zh-CN" altLang="zh-CN" sz="14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solidFill>
                      <a:srgbClr val="F8E6CE"/>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智能插座离线</a:t>
                      </a: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不配置对系统功能的影响</a:t>
                      </a:r>
                    </a:p>
                  </a:txBody>
                  <a:tcPr marL="68580" marR="68580" marT="0" marB="0" anchor="ctr">
                    <a:solidFill>
                      <a:srgbClr val="F8E6CE"/>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智能插座离线时，生态互联、智能插座控制、过流保护功能测试结果符合设计逻辑及功能需求，智能插座不配置无控制入口</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8E6CE"/>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微软雅黑" panose="020B0503020204020204" pitchFamily="34" charset="-122"/>
                          <a:cs typeface="+mn-cs"/>
                        </a:rPr>
                        <a:t>10</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8E6CE"/>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10</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solidFill>
                      <a:srgbClr val="F8E6CE"/>
                    </a:solidFill>
                  </a:tcPr>
                </a:tc>
                <a:extLst>
                  <a:ext uri="{0D108BD9-81ED-4DB2-BD59-A6C34878D82A}">
                    <a16:rowId xmlns:a16="http://schemas.microsoft.com/office/drawing/2014/main" val="2425784789"/>
                  </a:ext>
                </a:extLst>
              </a:tr>
              <a:tr h="523623">
                <a:tc rowSpan="2">
                  <a:txBody>
                    <a:bodyPr/>
                    <a:lstStyle/>
                    <a:p>
                      <a:pPr algn="ctr"/>
                      <a:r>
                        <a:rPr lang="en-US" altLang="zh-CN" sz="1200" b="1" kern="1200" dirty="0">
                          <a:solidFill>
                            <a:schemeClr val="tx1"/>
                          </a:solidFill>
                          <a:latin typeface="+mn-lt"/>
                          <a:ea typeface="+mn-ea"/>
                          <a:cs typeface="+mn-cs"/>
                        </a:rPr>
                        <a:t>8</a:t>
                      </a:r>
                      <a:endParaRPr lang="zh-CN" altLang="en-US" sz="1200" b="1" kern="1200" dirty="0">
                        <a:solidFill>
                          <a:schemeClr val="tx1"/>
                        </a:solidFill>
                        <a:latin typeface="+mn-lt"/>
                        <a:ea typeface="+mn-ea"/>
                        <a:cs typeface="+mn-cs"/>
                      </a:endParaRPr>
                    </a:p>
                  </a:txBody>
                  <a:tcPr marL="91445" marR="91445" marT="45724" marB="45724" anchor="ctr" horzOverflow="overflow">
                    <a:solidFill>
                      <a:srgbClr val="FDF1E6"/>
                    </a:solidFill>
                  </a:tcPr>
                </a:tc>
                <a:tc v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充电桩离线</a:t>
                      </a: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故障</a:t>
                      </a: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不配置对系统功能的影响</a:t>
                      </a:r>
                    </a:p>
                  </a:txBody>
                  <a:tcPr marL="68580" marR="68580" marT="0" marB="0" anchor="ctr">
                    <a:solidFill>
                      <a:srgbClr val="FDF1E6"/>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充电桩离线和故障时，生态互联、四种模式充电功能、</a:t>
                      </a: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充电桩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限功率、智能建议功能测试结果符合设计逻辑及功能需求，充电桩不配置无控制入口</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DF1E6"/>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40</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DF1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40</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solidFill>
                      <a:srgbClr val="FDF1E6"/>
                    </a:solidFill>
                  </a:tcPr>
                </a:tc>
                <a:extLst>
                  <a:ext uri="{0D108BD9-81ED-4DB2-BD59-A6C34878D82A}">
                    <a16:rowId xmlns:a16="http://schemas.microsoft.com/office/drawing/2014/main" val="2086160217"/>
                  </a:ext>
                </a:extLst>
              </a:tr>
              <a:tr h="105782">
                <a:tc vMerge="1">
                  <a:txBody>
                    <a:bodyPr/>
                    <a:lstStyle/>
                    <a:p>
                      <a:pPr algn="ctr"/>
                      <a:r>
                        <a:rPr lang="en-US" altLang="zh-CN" sz="1200" kern="1200" dirty="0">
                          <a:solidFill>
                            <a:schemeClr val="tx1"/>
                          </a:solidFill>
                          <a:latin typeface="+mn-lt"/>
                          <a:ea typeface="+mn-ea"/>
                          <a:cs typeface="+mn-cs"/>
                        </a:rPr>
                        <a:t>11</a:t>
                      </a:r>
                      <a:endParaRPr lang="zh-CN" altLang="en-US" sz="1200" kern="1200" dirty="0">
                        <a:solidFill>
                          <a:schemeClr val="tx1"/>
                        </a:solidFill>
                        <a:latin typeface="+mn-lt"/>
                        <a:ea typeface="+mn-ea"/>
                        <a:cs typeface="+mn-cs"/>
                      </a:endParaRPr>
                    </a:p>
                  </a:txBody>
                  <a:tcPr marL="91445" marR="91445" marT="45724" marB="45724" anchor="ctr" horzOverflow="overflow">
                    <a:solidFill>
                      <a:srgbClr val="F8E6CE"/>
                    </a:solidFill>
                  </a:tcPr>
                </a:tc>
                <a:tc vMerge="1">
                  <a:txBody>
                    <a:bodyPr/>
                    <a:lstStyle/>
                    <a:p>
                      <a:endParaRPr lang="zh-CN" altLang="en-US"/>
                    </a:p>
                  </a:txBody>
                  <a:tcPr/>
                </a:tc>
                <a:tc row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断路器离线</a:t>
                      </a: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电源故障</a:t>
                      </a: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不配置对系统功能的影响</a:t>
                      </a:r>
                    </a:p>
                  </a:txBody>
                  <a:tcPr marL="68580" marR="68580" marT="0" marB="0" anchor="ctr">
                    <a:solidFill>
                      <a:srgbClr val="F8E6CE"/>
                    </a:solidFill>
                  </a:tcPr>
                </a:tc>
                <a:tc row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断路器离线、电源故障、保护动作时，生态互联、控制、充电桩限功率、安全预警</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功能测试结果符合设计逻辑及功能需求，</a:t>
                      </a: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不配置</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无控制入口</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8E6CE"/>
                    </a:solidFill>
                  </a:tcPr>
                </a:tc>
                <a:tc row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a:solidFill>
                            <a:schemeClr val="tx1"/>
                          </a:solidFill>
                          <a:effectLst/>
                          <a:latin typeface="Arial" panose="020B0604020202020204" pitchFamily="34" charset="0"/>
                          <a:ea typeface="微软雅黑" panose="020B0503020204020204" pitchFamily="34" charset="-122"/>
                          <a:cs typeface="+mn-cs"/>
                        </a:rPr>
                        <a:t>8</a:t>
                      </a:r>
                      <a:r>
                        <a:rPr lang="zh-CN" altLang="en-US" sz="1200" kern="120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8E6CE"/>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8</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solidFill>
                      <a:srgbClr val="F8E6CE"/>
                    </a:solidFill>
                  </a:tcPr>
                </a:tc>
                <a:extLst>
                  <a:ext uri="{0D108BD9-81ED-4DB2-BD59-A6C34878D82A}">
                    <a16:rowId xmlns:a16="http://schemas.microsoft.com/office/drawing/2014/main" val="3458212671"/>
                  </a:ext>
                </a:extLst>
              </a:tr>
              <a:tr h="494701">
                <a:tc>
                  <a:txBody>
                    <a:bodyPr/>
                    <a:lstStyle/>
                    <a:p>
                      <a:pPr algn="ctr"/>
                      <a:r>
                        <a:rPr lang="en-US" altLang="zh-CN" sz="1200" b="1" kern="1200" dirty="0">
                          <a:solidFill>
                            <a:schemeClr val="tx1"/>
                          </a:solidFill>
                          <a:latin typeface="+mn-lt"/>
                          <a:ea typeface="+mn-ea"/>
                          <a:cs typeface="+mn-cs"/>
                        </a:rPr>
                        <a:t>9</a:t>
                      </a:r>
                      <a:endParaRPr lang="zh-CN" altLang="en-US" sz="1200" b="1" kern="1200" dirty="0">
                        <a:solidFill>
                          <a:schemeClr val="tx1"/>
                        </a:solidFill>
                        <a:latin typeface="+mn-lt"/>
                        <a:ea typeface="+mn-ea"/>
                        <a:cs typeface="+mn-cs"/>
                      </a:endParaRPr>
                    </a:p>
                  </a:txBody>
                  <a:tcPr marL="91445" marR="91445" marT="45724" marB="45724" anchor="ctr" horzOverflow="overflow">
                    <a:solidFill>
                      <a:srgbClr val="F8E6CE"/>
                    </a:solidFill>
                  </a:tcPr>
                </a:tc>
                <a:tc vMerge="1">
                  <a:txBody>
                    <a:bodyPr/>
                    <a:lstStyle/>
                    <a:p>
                      <a:endParaRPr lang="zh-CN" altLang="en-US"/>
                    </a:p>
                  </a:txBody>
                  <a:tcP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solidFill>
                      <a:srgbClr val="F8E6CE"/>
                    </a:solidFill>
                  </a:tcP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8E6CE"/>
                    </a:solidFill>
                  </a:tcP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8E6CE"/>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1" dirty="0">
                        <a:solidFill>
                          <a:srgbClr val="00B050"/>
                        </a:solidFill>
                        <a:latin typeface="+mn-ea"/>
                        <a:ea typeface="+mn-ea"/>
                      </a:endParaRPr>
                    </a:p>
                  </a:txBody>
                  <a:tcPr marL="91445" marR="91445" marT="45724" marB="45724" anchor="ctr" horzOverflow="overflow">
                    <a:solidFill>
                      <a:srgbClr val="F8E6CE"/>
                    </a:solidFill>
                  </a:tcPr>
                </a:tc>
                <a:extLst>
                  <a:ext uri="{0D108BD9-81ED-4DB2-BD59-A6C34878D82A}">
                    <a16:rowId xmlns:a16="http://schemas.microsoft.com/office/drawing/2014/main" val="1635191124"/>
                  </a:ext>
                </a:extLst>
              </a:tr>
              <a:tr h="523623">
                <a:tc>
                  <a:txBody>
                    <a:bodyPr/>
                    <a:lstStyle/>
                    <a:p>
                      <a:pPr algn="ctr"/>
                      <a:r>
                        <a:rPr lang="en-US" altLang="zh-CN" sz="1200" b="1" kern="1200" dirty="0">
                          <a:solidFill>
                            <a:schemeClr val="tx1"/>
                          </a:solidFill>
                          <a:latin typeface="+mn-lt"/>
                          <a:ea typeface="+mn-ea"/>
                          <a:cs typeface="+mn-cs"/>
                        </a:rPr>
                        <a:t>10</a:t>
                      </a:r>
                      <a:endParaRPr lang="zh-CN" altLang="en-US" sz="1200" b="1" kern="1200" dirty="0">
                        <a:solidFill>
                          <a:schemeClr val="tx1"/>
                        </a:solidFill>
                        <a:latin typeface="+mn-lt"/>
                        <a:ea typeface="+mn-ea"/>
                        <a:cs typeface="+mn-cs"/>
                      </a:endParaRPr>
                    </a:p>
                  </a:txBody>
                  <a:tcPr marL="91445" marR="91445" marT="45724" marB="45724" anchor="ctr" horzOverflow="overflow">
                    <a:solidFill>
                      <a:srgbClr val="FDF1E6"/>
                    </a:solidFill>
                  </a:tcPr>
                </a:tc>
                <a:tc v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储能电池离线</a:t>
                      </a: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故障</a:t>
                      </a: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不配置对系统功能影响</a:t>
                      </a:r>
                    </a:p>
                  </a:txBody>
                  <a:tcPr marL="68580" marR="68580" marT="0" marB="0" anchor="ctr">
                    <a:solidFill>
                      <a:srgbClr val="FDF1E6"/>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储能电池离线</a:t>
                      </a:r>
                      <a:r>
                        <a:rPr lang="en-US" altLang="zh-CN"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故障时生态互联、容量入参及不配置时绿电充电、智能充电、智能备电</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功能测试结果符合设计逻辑及功能需求。</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DF1E6"/>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5</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DF1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5</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solidFill>
                      <a:srgbClr val="FDF1E6"/>
                    </a:solidFill>
                  </a:tcPr>
                </a:tc>
                <a:extLst>
                  <a:ext uri="{0D108BD9-81ED-4DB2-BD59-A6C34878D82A}">
                    <a16:rowId xmlns:a16="http://schemas.microsoft.com/office/drawing/2014/main" val="1424952958"/>
                  </a:ext>
                </a:extLst>
              </a:tr>
              <a:tr h="752701">
                <a:tc>
                  <a:txBody>
                    <a:bodyPr/>
                    <a:lstStyle/>
                    <a:p>
                      <a:pPr algn="ctr"/>
                      <a:r>
                        <a:rPr lang="en-US" altLang="zh-CN" sz="1200" b="1" kern="1200" dirty="0">
                          <a:solidFill>
                            <a:schemeClr val="tx1"/>
                          </a:solidFill>
                          <a:latin typeface="+mn-lt"/>
                          <a:ea typeface="+mn-ea"/>
                          <a:cs typeface="+mn-cs"/>
                        </a:rPr>
                        <a:t>11</a:t>
                      </a:r>
                      <a:endParaRPr lang="zh-CN" altLang="en-US" sz="1200" b="1" kern="1200" dirty="0">
                        <a:solidFill>
                          <a:schemeClr val="tx1"/>
                        </a:solidFill>
                        <a:latin typeface="+mn-lt"/>
                        <a:ea typeface="+mn-ea"/>
                        <a:cs typeface="+mn-cs"/>
                      </a:endParaRPr>
                    </a:p>
                  </a:txBody>
                  <a:tcPr marL="91445" marR="91445" marT="45724" marB="45724" anchor="ctr" horzOverflow="overflow">
                    <a:solidFill>
                      <a:srgbClr val="F8E6CE"/>
                    </a:solidFill>
                  </a:tcPr>
                </a:tc>
                <a:tc v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逆变器离线</a:t>
                      </a: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故障对系统功能的影响</a:t>
                      </a:r>
                    </a:p>
                  </a:txBody>
                  <a:tcPr marL="68580" marR="68580" marT="0" marB="0" anchor="ctr">
                    <a:solidFill>
                      <a:srgbClr val="F8E6CE"/>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逆变器离线</a:t>
                      </a:r>
                      <a:r>
                        <a:rPr lang="en-US" altLang="zh-CN"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故障时，生态互联、智能建议、纯绿电、智能充电、充电桩限功率、智能模式、风暴模式、备电模式、安全预警</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功能测试结果符合设计逻辑及功能需求。</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8E6CE"/>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37</a:t>
                      </a:r>
                      <a:r>
                        <a:rPr lang="zh-CN" altLang="en-US" sz="12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37</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solidFill>
                      <a:srgbClr val="F8E6CE"/>
                    </a:solidFill>
                  </a:tcPr>
                </a:tc>
                <a:extLst>
                  <a:ext uri="{0D108BD9-81ED-4DB2-BD59-A6C34878D82A}">
                    <a16:rowId xmlns:a16="http://schemas.microsoft.com/office/drawing/2014/main" val="2998276740"/>
                  </a:ext>
                </a:extLst>
              </a:tr>
              <a:tr h="600484">
                <a:tc>
                  <a:txBody>
                    <a:bodyPr/>
                    <a:lstStyle/>
                    <a:p>
                      <a:pPr algn="ctr"/>
                      <a:r>
                        <a:rPr lang="en-US" altLang="zh-CN" sz="1200" b="1" kern="1200" dirty="0">
                          <a:solidFill>
                            <a:schemeClr val="tx1"/>
                          </a:solidFill>
                          <a:latin typeface="+mn-lt"/>
                          <a:ea typeface="+mn-ea"/>
                          <a:cs typeface="+mn-cs"/>
                        </a:rPr>
                        <a:t>12</a:t>
                      </a:r>
                      <a:endParaRPr lang="zh-CN" altLang="en-US" sz="1200" b="1" kern="1200" dirty="0">
                        <a:solidFill>
                          <a:schemeClr val="tx1"/>
                        </a:solidFill>
                        <a:latin typeface="+mn-lt"/>
                        <a:ea typeface="+mn-ea"/>
                        <a:cs typeface="+mn-cs"/>
                      </a:endParaRPr>
                    </a:p>
                  </a:txBody>
                  <a:tcPr marL="91445" marR="91445" marT="45724" marB="45724" anchor="ctr" horzOverflow="overflow">
                    <a:solidFill>
                      <a:srgbClr val="FDF1E6"/>
                    </a:solidFill>
                  </a:tcP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zh-CN"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solidFill>
                      <a:srgbClr val="F8E6CE"/>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新风网关离线、不配置或者删除对系统功能的影响</a:t>
                      </a:r>
                    </a:p>
                  </a:txBody>
                  <a:tcPr marL="68580" marR="68580" marT="0" marB="0" anchor="ctr">
                    <a:solidFill>
                      <a:srgbClr val="FDF1E6"/>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新风网关离线时，生态互联及新风控制功能测试结果符合设计逻辑及功能需求，新风网关不配置无控制入口</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DF1E6"/>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微软雅黑" panose="020B0503020204020204" pitchFamily="34" charset="-122"/>
                          <a:cs typeface="+mn-cs"/>
                        </a:rPr>
                        <a:t>15</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DF1E6"/>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15</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solidFill>
                      <a:srgbClr val="FDF1E6"/>
                    </a:solidFill>
                  </a:tcPr>
                </a:tc>
                <a:extLst>
                  <a:ext uri="{0D108BD9-81ED-4DB2-BD59-A6C34878D82A}">
                    <a16:rowId xmlns:a16="http://schemas.microsoft.com/office/drawing/2014/main" val="2927842282"/>
                  </a:ext>
                </a:extLst>
              </a:tr>
              <a:tr h="600484">
                <a:tc>
                  <a:txBody>
                    <a:bodyPr/>
                    <a:lstStyle/>
                    <a:p>
                      <a:pPr algn="ctr"/>
                      <a:r>
                        <a:rPr lang="en-US" altLang="zh-CN" sz="1200" b="1" kern="1200" dirty="0">
                          <a:solidFill>
                            <a:schemeClr val="tx1"/>
                          </a:solidFill>
                          <a:latin typeface="+mn-lt"/>
                          <a:ea typeface="+mn-ea"/>
                          <a:cs typeface="+mn-cs"/>
                        </a:rPr>
                        <a:t>13</a:t>
                      </a:r>
                      <a:endParaRPr lang="zh-CN" altLang="en-US" sz="1200" b="1" kern="1200" dirty="0">
                        <a:solidFill>
                          <a:schemeClr val="tx1"/>
                        </a:solidFill>
                        <a:latin typeface="+mn-lt"/>
                        <a:ea typeface="+mn-ea"/>
                        <a:cs typeface="+mn-cs"/>
                      </a:endParaRPr>
                    </a:p>
                  </a:txBody>
                  <a:tcPr marL="91445" marR="91445" marT="45724" marB="45724" anchor="ctr" horzOverflow="overflow">
                    <a:solidFill>
                      <a:srgbClr val="F8E6CE"/>
                    </a:solidFill>
                  </a:tcP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zh-CN"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solidFill>
                      <a:srgbClr val="F8E6CE"/>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空调网关离线、不配置或者删除对系统功能的影响</a:t>
                      </a:r>
                    </a:p>
                  </a:txBody>
                  <a:tcPr marL="68580" marR="68580" marT="0" marB="0" anchor="ctr">
                    <a:solidFill>
                      <a:srgbClr val="F8E6CE"/>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空调网关离线时，生态互联、空调控制、</a:t>
                      </a: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充电桩</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限功率功能测试结果符合设计逻辑及功能需求，空调网关不配置无控制入口</a:t>
                      </a:r>
                    </a:p>
                  </a:txBody>
                  <a:tcPr anchor="ctr">
                    <a:solidFill>
                      <a:srgbClr val="F8E6CE"/>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8</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8</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solidFill>
                      <a:srgbClr val="F8E6CE"/>
                    </a:solidFill>
                  </a:tcPr>
                </a:tc>
                <a:extLst>
                  <a:ext uri="{0D108BD9-81ED-4DB2-BD59-A6C34878D82A}">
                    <a16:rowId xmlns:a16="http://schemas.microsoft.com/office/drawing/2014/main" val="1044541123"/>
                  </a:ext>
                </a:extLst>
              </a:tr>
              <a:tr h="752701">
                <a:tc>
                  <a:txBody>
                    <a:bodyPr/>
                    <a:lstStyle/>
                    <a:p>
                      <a:pPr algn="ctr"/>
                      <a:r>
                        <a:rPr lang="en-US" altLang="zh-CN" sz="1200" b="1" kern="1200" dirty="0">
                          <a:solidFill>
                            <a:schemeClr val="tx1"/>
                          </a:solidFill>
                          <a:latin typeface="+mn-lt"/>
                          <a:ea typeface="+mn-ea"/>
                          <a:cs typeface="+mn-cs"/>
                        </a:rPr>
                        <a:t>14</a:t>
                      </a:r>
                      <a:endParaRPr lang="zh-CN" altLang="en-US" sz="1200" b="1" kern="1200" dirty="0">
                        <a:solidFill>
                          <a:schemeClr val="tx1"/>
                        </a:solidFill>
                        <a:latin typeface="+mn-lt"/>
                        <a:ea typeface="+mn-ea"/>
                        <a:cs typeface="+mn-cs"/>
                      </a:endParaRPr>
                    </a:p>
                  </a:txBody>
                  <a:tcPr marL="91445" marR="91445" marT="45724" marB="45724" anchor="ctr" horzOverflow="overflow">
                    <a:solidFill>
                      <a:srgbClr val="FDF1E6"/>
                    </a:solidFill>
                  </a:tcP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zh-CN"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solidFill>
                      <a:srgbClr val="F8E6CE"/>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多设备状态组合对系统功能的影响</a:t>
                      </a:r>
                    </a:p>
                  </a:txBody>
                  <a:tcPr marL="68580" marR="68580" marT="0" marB="0" anchor="ctr">
                    <a:solidFill>
                      <a:srgbClr val="FDF1E6"/>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断路器离线同时逆变器离线</a:t>
                      </a:r>
                      <a:r>
                        <a:rPr lang="en-US" altLang="zh-CN"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故障时，充电桩限功率</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功能；新建电站，无预测数据时，智能建议功能；风暴或备电模式下，智能充电和无馈网纯绿电功能测试结果符合设计逻辑及功能需求，</a:t>
                      </a: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不配置</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无控制入口</a:t>
                      </a:r>
                    </a:p>
                  </a:txBody>
                  <a:tcPr anchor="ctr">
                    <a:solidFill>
                      <a:srgbClr val="FDF1E6"/>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5</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DF1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5</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solidFill>
                      <a:srgbClr val="FDF1E6"/>
                    </a:solidFill>
                  </a:tcPr>
                </a:tc>
                <a:extLst>
                  <a:ext uri="{0D108BD9-81ED-4DB2-BD59-A6C34878D82A}">
                    <a16:rowId xmlns:a16="http://schemas.microsoft.com/office/drawing/2014/main" val="3629289271"/>
                  </a:ext>
                </a:extLst>
              </a:tr>
            </a:tbl>
          </a:graphicData>
        </a:graphic>
      </p:graphicFrame>
      <p:sp>
        <p:nvSpPr>
          <p:cNvPr id="5" name="标题 1"/>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lang="zh-CN" altLang="en-US" sz="2400" b="1" dirty="0">
                <a:solidFill>
                  <a:schemeClr val="tx1"/>
                </a:solidFill>
                <a:latin typeface="微软雅黑" pitchFamily="34" charset="-122"/>
                <a:ea typeface="微软雅黑" pitchFamily="34" charset="-122"/>
              </a:rPr>
              <a:t>④系统工况遍历测试</a:t>
            </a:r>
            <a:endParaRPr kumimoji="1" lang="zh-CN" altLang="en-US" sz="2400" dirty="0">
              <a:solidFill>
                <a:schemeClr val="tx1"/>
              </a:solidFill>
            </a:endParaRPr>
          </a:p>
        </p:txBody>
      </p:sp>
    </p:spTree>
    <p:extLst>
      <p:ext uri="{BB962C8B-B14F-4D97-AF65-F5344CB8AC3E}">
        <p14:creationId xmlns:p14="http://schemas.microsoft.com/office/powerpoint/2010/main" val="2484833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5223D-1107-ACE9-AC87-5A6ED6EA3B05}"/>
            </a:ext>
          </a:extLst>
        </p:cNvPr>
        <p:cNvGrpSpPr/>
        <p:nvPr/>
      </p:nvGrpSpPr>
      <p:grpSpPr>
        <a:xfrm>
          <a:off x="0" y="0"/>
          <a:ext cx="0" cy="0"/>
          <a:chOff x="0" y="0"/>
          <a:chExt cx="0" cy="0"/>
        </a:xfrm>
      </p:grpSpPr>
      <p:sp>
        <p:nvSpPr>
          <p:cNvPr id="5" name="标题 6">
            <a:extLst>
              <a:ext uri="{FF2B5EF4-FFF2-40B4-BE49-F238E27FC236}">
                <a16:creationId xmlns:a16="http://schemas.microsoft.com/office/drawing/2014/main" id="{00EA0D2B-5BFE-BDEB-6250-B33201AB659A}"/>
              </a:ext>
            </a:extLst>
          </p:cNvPr>
          <p:cNvSpPr txBox="1"/>
          <p:nvPr/>
        </p:nvSpPr>
        <p:spPr>
          <a:xfrm>
            <a:off x="605954" y="415496"/>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lang="zh-CN" altLang="en-US" sz="2800" dirty="0">
                <a:latin typeface="Arial" panose="020B0604020202020204" pitchFamily="34" charset="0"/>
              </a:rPr>
              <a:t>四、系统</a:t>
            </a:r>
            <a:r>
              <a:rPr lang="zh-CN" altLang="en-US" sz="2800" dirty="0">
                <a:latin typeface="Arial" panose="020B0604020202020204" pitchFamily="34" charset="0"/>
                <a:sym typeface="Arial" panose="020B0604020202020204" pitchFamily="34" charset="0"/>
              </a:rPr>
              <a:t>测试汇报</a:t>
            </a:r>
            <a:r>
              <a:rPr lang="en-US" altLang="zh-CN" sz="2800" dirty="0">
                <a:latin typeface="Arial" panose="020B0604020202020204" pitchFamily="34" charset="0"/>
                <a:sym typeface="Arial" panose="020B0604020202020204" pitchFamily="34" charset="0"/>
              </a:rPr>
              <a:t>/</a:t>
            </a:r>
            <a:r>
              <a:rPr lang="zh-CN" altLang="en-US" dirty="0">
                <a:solidFill>
                  <a:schemeClr val="tx1"/>
                </a:solidFill>
                <a:latin typeface="Arial" panose="020B0604020202020204" pitchFamily="34" charset="0"/>
                <a:sym typeface="Arial" panose="020B0604020202020204" pitchFamily="34" charset="0"/>
              </a:rPr>
              <a:t>系统测试概况</a:t>
            </a:r>
            <a:endParaRPr lang="en-US" altLang="zh-CN" dirty="0">
              <a:solidFill>
                <a:schemeClr val="tx1"/>
              </a:solidFill>
              <a:latin typeface="Arial" panose="020B0604020202020204" pitchFamily="34" charset="0"/>
              <a:sym typeface="Arial" panose="020B0604020202020204" pitchFamily="34" charset="0"/>
            </a:endParaRPr>
          </a:p>
        </p:txBody>
      </p:sp>
      <p:sp>
        <p:nvSpPr>
          <p:cNvPr id="2" name="灯片编号占位符 1">
            <a:extLst>
              <a:ext uri="{FF2B5EF4-FFF2-40B4-BE49-F238E27FC236}">
                <a16:creationId xmlns:a16="http://schemas.microsoft.com/office/drawing/2014/main" id="{981B76D7-D63C-8999-E36E-88F01D9A7605}"/>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sym typeface="Arial" panose="020B0604020202020204" pitchFamily="34" charset="0"/>
              </a:rPr>
              <a:t>2</a:t>
            </a:fld>
            <a:endParaRPr lang="zh-CN" altLang="en-US" dirty="0">
              <a:sym typeface="Arial" panose="020B0604020202020204" pitchFamily="34" charset="0"/>
            </a:endParaRPr>
          </a:p>
        </p:txBody>
      </p:sp>
      <p:graphicFrame>
        <p:nvGraphicFramePr>
          <p:cNvPr id="3" name="表格 2">
            <a:extLst>
              <a:ext uri="{FF2B5EF4-FFF2-40B4-BE49-F238E27FC236}">
                <a16:creationId xmlns:a16="http://schemas.microsoft.com/office/drawing/2014/main" id="{FE499F96-94FD-03C4-EB8A-E93AE42E087E}"/>
              </a:ext>
            </a:extLst>
          </p:cNvPr>
          <p:cNvGraphicFramePr>
            <a:graphicFrameLocks noGrp="1"/>
          </p:cNvGraphicFramePr>
          <p:nvPr/>
        </p:nvGraphicFramePr>
        <p:xfrm>
          <a:off x="3046722" y="1258294"/>
          <a:ext cx="6282808" cy="4812817"/>
        </p:xfrm>
        <a:graphic>
          <a:graphicData uri="http://schemas.openxmlformats.org/drawingml/2006/table">
            <a:tbl>
              <a:tblPr firstRow="1" bandRow="1">
                <a:tableStyleId>{5C22544A-7EE6-4342-B048-85BDC9FD1C3A}</a:tableStyleId>
              </a:tblPr>
              <a:tblGrid>
                <a:gridCol w="815743">
                  <a:extLst>
                    <a:ext uri="{9D8B030D-6E8A-4147-A177-3AD203B41FA5}">
                      <a16:colId xmlns:a16="http://schemas.microsoft.com/office/drawing/2014/main" val="568570582"/>
                    </a:ext>
                  </a:extLst>
                </a:gridCol>
                <a:gridCol w="5467065">
                  <a:extLst>
                    <a:ext uri="{9D8B030D-6E8A-4147-A177-3AD203B41FA5}">
                      <a16:colId xmlns:a16="http://schemas.microsoft.com/office/drawing/2014/main" val="2165998309"/>
                    </a:ext>
                  </a:extLst>
                </a:gridCol>
              </a:tblGrid>
              <a:tr h="312089">
                <a:tc>
                  <a:txBody>
                    <a:bodyPr/>
                    <a:lstStyle/>
                    <a:p>
                      <a:pPr algn="ct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序号</a:t>
                      </a:r>
                    </a:p>
                  </a:txBody>
                  <a:tcPr marL="91419" marR="91419" marT="45709" marB="45709" anchor="ctr">
                    <a:solidFill>
                      <a:srgbClr val="FF7900"/>
                    </a:solidFill>
                  </a:tcPr>
                </a:tc>
                <a:tc>
                  <a:txBody>
                    <a:bodyPr/>
                    <a:lstStyle/>
                    <a:p>
                      <a:pPr algn="ct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主要测试内容概览</a:t>
                      </a:r>
                    </a:p>
                  </a:txBody>
                  <a:tcPr marL="91419" marR="91419" marT="45709" marB="45709" anchor="ctr">
                    <a:solidFill>
                      <a:srgbClr val="FF7900"/>
                    </a:solidFill>
                  </a:tcPr>
                </a:tc>
                <a:extLst>
                  <a:ext uri="{0D108BD9-81ED-4DB2-BD59-A6C34878D82A}">
                    <a16:rowId xmlns:a16="http://schemas.microsoft.com/office/drawing/2014/main" val="101643895"/>
                  </a:ext>
                </a:extLst>
              </a:tr>
              <a:tr h="615489">
                <a:tc>
                  <a:txBody>
                    <a:bodyPr/>
                    <a:lstStyle/>
                    <a:p>
                      <a:pPr marL="0" algn="ctr" defTabSz="914400" rtl="0" eaLnBrk="1" fontAlgn="ctr" latinLnBrk="0" hangingPunct="1"/>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F4791F"/>
                          </a:solidFill>
                        </a:rPr>
                        <a:t>实证电站测试</a:t>
                      </a:r>
                      <a:r>
                        <a:rPr lang="en-US" altLang="zh-CN" sz="1800" b="0" dirty="0">
                          <a:solidFill>
                            <a:schemeClr val="dk1"/>
                          </a:solidFill>
                        </a:rPr>
                        <a:t>+</a:t>
                      </a:r>
                      <a:r>
                        <a:rPr lang="zh-CN" altLang="en-US" sz="1800" dirty="0"/>
                        <a:t>志愿者验证</a:t>
                      </a:r>
                      <a:endParaRPr lang="en-US" altLang="zh-CN" sz="1800" dirty="0"/>
                    </a:p>
                  </a:txBody>
                  <a:tcPr marL="7618" marR="7618" marT="7618" marB="0" anchor="ctr">
                    <a:solidFill>
                      <a:schemeClr val="bg1">
                        <a:lumMod val="95000"/>
                      </a:schemeClr>
                    </a:solidFill>
                  </a:tcPr>
                </a:tc>
                <a:extLst>
                  <a:ext uri="{0D108BD9-81ED-4DB2-BD59-A6C34878D82A}">
                    <a16:rowId xmlns:a16="http://schemas.microsoft.com/office/drawing/2014/main" val="2381904685"/>
                  </a:ext>
                </a:extLst>
              </a:tr>
              <a:tr h="669665">
                <a:tc>
                  <a:txBody>
                    <a:bodyPr/>
                    <a:lstStyle/>
                    <a:p>
                      <a:pPr marL="0" algn="ctr" defTabSz="914400" rtl="0" eaLnBrk="1" fontAlgn="ctr" latinLnBrk="0" hangingPunct="1"/>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2</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kern="1200" dirty="0">
                          <a:solidFill>
                            <a:srgbClr val="F4791F"/>
                          </a:solidFill>
                          <a:latin typeface="+mn-lt"/>
                          <a:ea typeface="+mn-ea"/>
                          <a:cs typeface="+mn-cs"/>
                        </a:rPr>
                        <a:t>智能建议</a:t>
                      </a:r>
                      <a:r>
                        <a:rPr lang="zh-CN" altLang="en-US" sz="1800" dirty="0"/>
                        <a:t>补充测试</a:t>
                      </a:r>
                      <a:endParaRPr lang="en-US" altLang="zh-CN" sz="1800" dirty="0"/>
                    </a:p>
                  </a:txBody>
                  <a:tcPr marL="7618" marR="7618" marT="7618" marB="0" anchor="ctr">
                    <a:solidFill>
                      <a:schemeClr val="bg1">
                        <a:lumMod val="95000"/>
                      </a:schemeClr>
                    </a:solidFill>
                  </a:tcPr>
                </a:tc>
                <a:extLst>
                  <a:ext uri="{0D108BD9-81ED-4DB2-BD59-A6C34878D82A}">
                    <a16:rowId xmlns:a16="http://schemas.microsoft.com/office/drawing/2014/main" val="3609160939"/>
                  </a:ext>
                </a:extLst>
              </a:tr>
              <a:tr h="592698">
                <a:tc>
                  <a:txBody>
                    <a:bodyPr/>
                    <a:lstStyle/>
                    <a:p>
                      <a:pPr marL="0" algn="ctr" defTabSz="914400" rtl="0" eaLnBrk="1" fontAlgn="ctr" latinLnBrk="0" hangingPunct="1"/>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3</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kern="1200" dirty="0">
                          <a:solidFill>
                            <a:srgbClr val="F4791F"/>
                          </a:solidFill>
                          <a:latin typeface="+mn-lt"/>
                          <a:ea typeface="+mn-ea"/>
                          <a:cs typeface="+mn-cs"/>
                        </a:rPr>
                        <a:t>兼容性测试</a:t>
                      </a:r>
                      <a:r>
                        <a:rPr lang="zh-CN" altLang="en-US" sz="1800" kern="1200" dirty="0">
                          <a:solidFill>
                            <a:schemeClr val="dk1"/>
                          </a:solidFill>
                          <a:latin typeface="+mn-lt"/>
                          <a:ea typeface="+mn-ea"/>
                          <a:cs typeface="+mn-cs"/>
                        </a:rPr>
                        <a:t>（手机机型和新能源车）</a:t>
                      </a:r>
                      <a:endParaRPr lang="en-US" altLang="zh-CN" sz="1800" kern="1200" dirty="0">
                        <a:solidFill>
                          <a:schemeClr val="dk1"/>
                        </a:solidFill>
                        <a:latin typeface="+mn-lt"/>
                        <a:ea typeface="+mn-ea"/>
                        <a:cs typeface="+mn-cs"/>
                        <a:sym typeface="微软雅黑" panose="020B0503020204020204" pitchFamily="34" charset="-122"/>
                      </a:endParaRPr>
                    </a:p>
                  </a:txBody>
                  <a:tcPr marL="7618" marR="7618" marT="7618" marB="0" anchor="ctr">
                    <a:solidFill>
                      <a:schemeClr val="bg1">
                        <a:lumMod val="95000"/>
                      </a:schemeClr>
                    </a:solidFill>
                  </a:tcPr>
                </a:tc>
                <a:extLst>
                  <a:ext uri="{0D108BD9-81ED-4DB2-BD59-A6C34878D82A}">
                    <a16:rowId xmlns:a16="http://schemas.microsoft.com/office/drawing/2014/main" val="1930265578"/>
                  </a:ext>
                </a:extLst>
              </a:tr>
              <a:tr h="534045">
                <a:tc>
                  <a:txBody>
                    <a:bodyPr/>
                    <a:lstStyle/>
                    <a:p>
                      <a:pPr marL="0" algn="ctr" defTabSz="914400" rtl="0" eaLnBrk="1" fontAlgn="ctr" latinLnBrk="0" hangingPunct="1"/>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4</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kern="1200" dirty="0">
                          <a:solidFill>
                            <a:srgbClr val="F4791F"/>
                          </a:solidFill>
                          <a:latin typeface="+mn-lt"/>
                          <a:ea typeface="+mn-ea"/>
                          <a:cs typeface="+mn-cs"/>
                        </a:rPr>
                        <a:t>系统工况遍历</a:t>
                      </a:r>
                      <a:r>
                        <a:rPr lang="zh-CN" altLang="en-US" sz="1800" dirty="0"/>
                        <a:t>补充测试</a:t>
                      </a:r>
                      <a:endPar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extLst>
                  <a:ext uri="{0D108BD9-81ED-4DB2-BD59-A6C34878D82A}">
                    <a16:rowId xmlns:a16="http://schemas.microsoft.com/office/drawing/2014/main" val="723439053"/>
                  </a:ext>
                </a:extLst>
              </a:tr>
              <a:tr h="545912">
                <a:tc>
                  <a:txBody>
                    <a:bodyPr/>
                    <a:lstStyle/>
                    <a:p>
                      <a:pPr marL="0" algn="ctr" defTabSz="914400" rtl="0" eaLnBrk="1" fontAlgn="ctr" latinLnBrk="0" hangingPunct="1"/>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5</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F4791F"/>
                          </a:solidFill>
                        </a:rPr>
                        <a:t>智能配电箱</a:t>
                      </a:r>
                      <a:r>
                        <a:rPr lang="zh-CN" altLang="en-US" sz="1800" dirty="0"/>
                        <a:t>测试</a:t>
                      </a:r>
                      <a:endParaRPr lang="en-US" altLang="zh-CN" sz="1800" dirty="0"/>
                    </a:p>
                  </a:txBody>
                  <a:tcPr marL="7618" marR="7618" marT="7618" marB="0" anchor="ctr">
                    <a:solidFill>
                      <a:schemeClr val="bg1">
                        <a:lumMod val="95000"/>
                      </a:schemeClr>
                    </a:solidFill>
                  </a:tcPr>
                </a:tc>
                <a:extLst>
                  <a:ext uri="{0D108BD9-81ED-4DB2-BD59-A6C34878D82A}">
                    <a16:rowId xmlns:a16="http://schemas.microsoft.com/office/drawing/2014/main" val="1240777276"/>
                  </a:ext>
                </a:extLst>
              </a:tr>
              <a:tr h="545912">
                <a:tc>
                  <a:txBody>
                    <a:bodyPr/>
                    <a:lstStyle/>
                    <a:p>
                      <a:pPr marL="0" algn="ctr" defTabSz="914400" rtl="0" eaLnBrk="1" fontAlgn="ctr" latinLnBrk="0" hangingPunct="1"/>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6</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kern="1200" dirty="0">
                          <a:solidFill>
                            <a:srgbClr val="F4791F"/>
                          </a:solidFill>
                          <a:latin typeface="+mn-lt"/>
                          <a:ea typeface="+mn-ea"/>
                          <a:cs typeface="+mn-cs"/>
                        </a:rPr>
                        <a:t>充电桩</a:t>
                      </a:r>
                      <a:r>
                        <a:rPr lang="zh-CN" altLang="en-US" sz="1800" kern="1200" dirty="0">
                          <a:solidFill>
                            <a:schemeClr val="dk1"/>
                          </a:solidFill>
                          <a:latin typeface="+mn-lt"/>
                          <a:ea typeface="+mn-ea"/>
                          <a:cs typeface="+mn-cs"/>
                        </a:rPr>
                        <a:t>功能补充测试</a:t>
                      </a:r>
                      <a:endParaRPr lang="en-US" altLang="zh-CN" sz="1800" kern="1200" dirty="0">
                        <a:solidFill>
                          <a:schemeClr val="dk1"/>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2085839681"/>
                  </a:ext>
                </a:extLst>
              </a:tr>
              <a:tr h="471679">
                <a:tc>
                  <a:txBody>
                    <a:bodyPr/>
                    <a:lstStyle/>
                    <a:p>
                      <a:pPr marL="0" algn="ctr" defTabSz="914400" rtl="0" eaLnBrk="1" fontAlgn="ctr" latinLnBrk="0" hangingPunct="1"/>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7</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F4791F"/>
                          </a:solidFill>
                        </a:rPr>
                        <a:t>结构支座系统</a:t>
                      </a:r>
                      <a:r>
                        <a:rPr lang="zh-CN" altLang="en-US" sz="1800" dirty="0"/>
                        <a:t>补充测试</a:t>
                      </a:r>
                      <a:endParaRPr lang="en-US" altLang="zh-CN" sz="1800" dirty="0"/>
                    </a:p>
                  </a:txBody>
                  <a:tcPr marL="7618" marR="7618" marT="7618" marB="0" anchor="ctr">
                    <a:solidFill>
                      <a:schemeClr val="bg1">
                        <a:lumMod val="95000"/>
                      </a:schemeClr>
                    </a:solidFill>
                  </a:tcPr>
                </a:tc>
                <a:extLst>
                  <a:ext uri="{0D108BD9-81ED-4DB2-BD59-A6C34878D82A}">
                    <a16:rowId xmlns:a16="http://schemas.microsoft.com/office/drawing/2014/main" val="1181497309"/>
                  </a:ext>
                </a:extLst>
              </a:tr>
              <a:tr h="471679">
                <a:tc>
                  <a:txBody>
                    <a:bodyPr/>
                    <a:lstStyle/>
                    <a:p>
                      <a:pPr marL="0" algn="ctr" defTabSz="914400" rtl="0" eaLnBrk="1" fontAlgn="ctr" latinLnBrk="0" hangingPunct="1"/>
                      <a:r>
                        <a:rPr lang="en-US" altLang="zh-CN"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8</a:t>
                      </a:r>
                      <a:endParaRPr lang="zh-CN" altLang="en-US" sz="18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F4791F"/>
                          </a:solidFill>
                        </a:rPr>
                        <a:t>美观罩套件</a:t>
                      </a:r>
                      <a:r>
                        <a:rPr lang="zh-CN" altLang="en-US" sz="1800" kern="1200" dirty="0">
                          <a:solidFill>
                            <a:schemeClr val="dk1"/>
                          </a:solidFill>
                          <a:latin typeface="+mn-lt"/>
                          <a:ea typeface="+mn-ea"/>
                          <a:cs typeface="+mn-cs"/>
                        </a:rPr>
                        <a:t>补充测试</a:t>
                      </a:r>
                      <a:endParaRPr lang="en-US" altLang="zh-CN" sz="1800" kern="1200" dirty="0">
                        <a:solidFill>
                          <a:schemeClr val="dk1"/>
                        </a:solidFill>
                        <a:latin typeface="+mn-lt"/>
                        <a:ea typeface="+mn-ea"/>
                        <a:cs typeface="+mn-cs"/>
                        <a:sym typeface="微软雅黑" panose="020B0503020204020204" pitchFamily="34" charset="-122"/>
                      </a:endParaRPr>
                    </a:p>
                  </a:txBody>
                  <a:tcPr marL="7618" marR="7618" marT="7618" marB="0" anchor="ctr">
                    <a:solidFill>
                      <a:schemeClr val="bg1">
                        <a:lumMod val="95000"/>
                      </a:schemeClr>
                    </a:solidFill>
                  </a:tcPr>
                </a:tc>
                <a:extLst>
                  <a:ext uri="{0D108BD9-81ED-4DB2-BD59-A6C34878D82A}">
                    <a16:rowId xmlns:a16="http://schemas.microsoft.com/office/drawing/2014/main" val="2565618044"/>
                  </a:ext>
                </a:extLst>
              </a:tr>
            </a:tbl>
          </a:graphicData>
        </a:graphic>
      </p:graphicFrame>
    </p:spTree>
    <p:extLst>
      <p:ext uri="{BB962C8B-B14F-4D97-AF65-F5344CB8AC3E}">
        <p14:creationId xmlns:p14="http://schemas.microsoft.com/office/powerpoint/2010/main" val="233644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EB019F-6B1D-7B00-F7D6-4C859E35975A}"/>
              </a:ext>
            </a:extLst>
          </p:cNvPr>
          <p:cNvSpPr>
            <a:spLocks noGrp="1"/>
          </p:cNvSpPr>
          <p:nvPr>
            <p:ph type="sldNum" sz="quarter" idx="4"/>
          </p:nvPr>
        </p:nvSpPr>
        <p:spPr/>
        <p:txBody>
          <a:bodyPr/>
          <a:lstStyle/>
          <a:p>
            <a:fld id="{E5DA641C-B17E-4136-B66A-BE4927EA7F1E}" type="slidenum">
              <a:rPr lang="zh-CN" altLang="en-US" smtClean="0"/>
              <a:t>20</a:t>
            </a:fld>
            <a:endParaRPr lang="zh-CN" altLang="en-US" dirty="0"/>
          </a:p>
        </p:txBody>
      </p:sp>
      <p:sp>
        <p:nvSpPr>
          <p:cNvPr id="25" name="矩形 24"/>
          <p:cNvSpPr/>
          <p:nvPr/>
        </p:nvSpPr>
        <p:spPr>
          <a:xfrm>
            <a:off x="756399" y="1604773"/>
            <a:ext cx="4081158" cy="4278094"/>
          </a:xfrm>
          <a:prstGeom prst="rect">
            <a:avLst/>
          </a:prstGeom>
        </p:spPr>
        <p:txBody>
          <a:bodyPr wrap="square">
            <a:spAutoFit/>
          </a:bodyPr>
          <a:lstStyle/>
          <a:p>
            <a:pPr>
              <a:spcBef>
                <a:spcPts val="600"/>
              </a:spcBef>
            </a:pPr>
            <a:r>
              <a:rPr lang="zh-CN" altLang="en-US" b="1" dirty="0">
                <a:solidFill>
                  <a:schemeClr val="tx1">
                    <a:lumMod val="50000"/>
                  </a:schemeClr>
                </a:solidFill>
                <a:latin typeface="+mn-ea"/>
                <a:cs typeface="Times New Roman" panose="02020603050405020304" pitchFamily="18" charset="0"/>
              </a:rPr>
              <a:t>测试方法：</a:t>
            </a:r>
            <a:endParaRPr lang="en-US" altLang="zh-CN" b="1" dirty="0">
              <a:solidFill>
                <a:schemeClr val="tx1">
                  <a:lumMod val="50000"/>
                </a:schemeClr>
              </a:solidFill>
              <a:latin typeface="+mn-ea"/>
              <a:cs typeface="Times New Roman" panose="02020603050405020304" pitchFamily="18" charset="0"/>
            </a:endParaRPr>
          </a:p>
          <a:p>
            <a:pPr>
              <a:lnSpc>
                <a:spcPct val="150000"/>
              </a:lnSpc>
              <a:spcBef>
                <a:spcPts val="600"/>
              </a:spcBef>
            </a:pPr>
            <a:r>
              <a:rPr lang="zh-CN" altLang="en-US" sz="1600" kern="1200" dirty="0">
                <a:solidFill>
                  <a:schemeClr val="tx1"/>
                </a:solidFill>
                <a:effectLst/>
                <a:latin typeface="+mn-ea"/>
                <a:ea typeface="+mn-ea"/>
                <a:cs typeface="+mn-cs"/>
              </a:rPr>
              <a:t>系统正常工况测试已在</a:t>
            </a:r>
            <a:r>
              <a:rPr lang="en-US" altLang="zh-CN" sz="1600" kern="1200" dirty="0">
                <a:solidFill>
                  <a:schemeClr val="tx1"/>
                </a:solidFill>
                <a:effectLst/>
                <a:latin typeface="+mn-ea"/>
                <a:ea typeface="+mn-ea"/>
                <a:cs typeface="+mn-cs"/>
              </a:rPr>
              <a:t>TR4</a:t>
            </a:r>
            <a:r>
              <a:rPr lang="zh-CN" altLang="en-US" sz="1600" kern="1200" dirty="0">
                <a:solidFill>
                  <a:schemeClr val="tx1"/>
                </a:solidFill>
                <a:effectLst/>
                <a:latin typeface="+mn-ea"/>
                <a:ea typeface="+mn-ea"/>
                <a:cs typeface="+mn-cs"/>
              </a:rPr>
              <a:t>完成，</a:t>
            </a:r>
            <a:r>
              <a:rPr lang="en-US" altLang="zh-CN" sz="1600" kern="1200" dirty="0">
                <a:solidFill>
                  <a:schemeClr val="tx1"/>
                </a:solidFill>
                <a:effectLst/>
                <a:latin typeface="+mn-ea"/>
                <a:ea typeface="+mn-ea"/>
                <a:cs typeface="+mn-cs"/>
              </a:rPr>
              <a:t>TR5</a:t>
            </a:r>
            <a:r>
              <a:rPr lang="zh-CN" altLang="en-US" sz="1600" kern="1200" dirty="0">
                <a:solidFill>
                  <a:schemeClr val="tx1"/>
                </a:solidFill>
                <a:effectLst/>
                <a:latin typeface="+mn-ea"/>
                <a:ea typeface="+mn-ea"/>
                <a:cs typeface="+mn-cs"/>
              </a:rPr>
              <a:t>阶段工况遍历测试主要针对：智能插座、新风网关、空调网关离线、不配置或配置后删除，充电桩、断路器、储能电池离线、故障、配置后删除；逆变器离线、故障等单独设备异常和多设备异常状态组合对系统功能的影响。</a:t>
            </a:r>
          </a:p>
          <a:p>
            <a:pPr>
              <a:spcBef>
                <a:spcPts val="600"/>
              </a:spcBef>
            </a:pPr>
            <a:endParaRPr lang="zh-CN" altLang="en-US" sz="1600" kern="1200" dirty="0">
              <a:solidFill>
                <a:schemeClr val="tx1"/>
              </a:solidFill>
              <a:effectLst/>
              <a:latin typeface="+mn-ea"/>
              <a:ea typeface="+mn-ea"/>
              <a:cs typeface="+mn-cs"/>
            </a:endParaRPr>
          </a:p>
          <a:p>
            <a:pPr>
              <a:spcBef>
                <a:spcPts val="600"/>
              </a:spcBef>
            </a:pPr>
            <a:endParaRPr lang="zh-CN" altLang="en-US" sz="1600" kern="1200" dirty="0">
              <a:solidFill>
                <a:schemeClr val="tx1"/>
              </a:solidFill>
              <a:effectLst/>
              <a:latin typeface="+mn-ea"/>
              <a:ea typeface="+mn-ea"/>
              <a:cs typeface="+mn-cs"/>
            </a:endParaRPr>
          </a:p>
          <a:p>
            <a:pPr>
              <a:spcBef>
                <a:spcPts val="600"/>
              </a:spcBef>
            </a:pPr>
            <a:endParaRPr lang="zh-CN" altLang="en-US" sz="1600" kern="1200" dirty="0">
              <a:solidFill>
                <a:schemeClr val="tx1"/>
              </a:solidFill>
              <a:effectLst/>
              <a:latin typeface="+mn-ea"/>
              <a:ea typeface="+mn-ea"/>
              <a:cs typeface="+mn-cs"/>
            </a:endParaRPr>
          </a:p>
          <a:p>
            <a:pPr>
              <a:spcBef>
                <a:spcPts val="600"/>
              </a:spcBef>
            </a:pPr>
            <a:endParaRPr lang="zh-CN" altLang="en-US" sz="1600" kern="1200" dirty="0">
              <a:solidFill>
                <a:schemeClr val="tx1"/>
              </a:solidFill>
              <a:effectLst/>
              <a:latin typeface="+mn-ea"/>
              <a:ea typeface="+mn-ea"/>
              <a:cs typeface="+mn-cs"/>
            </a:endParaRPr>
          </a:p>
          <a:p>
            <a:pPr>
              <a:spcBef>
                <a:spcPts val="600"/>
              </a:spcBef>
            </a:pPr>
            <a:endParaRPr lang="zh-CN" altLang="en-US" sz="1600" dirty="0">
              <a:latin typeface="+mn-ea"/>
            </a:endParaRPr>
          </a:p>
        </p:txBody>
      </p:sp>
      <p:sp>
        <p:nvSpPr>
          <p:cNvPr id="26" name="矩形 25"/>
          <p:cNvSpPr/>
          <p:nvPr/>
        </p:nvSpPr>
        <p:spPr>
          <a:xfrm>
            <a:off x="724991" y="4401121"/>
            <a:ext cx="5346656" cy="833690"/>
          </a:xfrm>
          <a:prstGeom prst="rect">
            <a:avLst/>
          </a:prstGeom>
        </p:spPr>
        <p:txBody>
          <a:bodyPr wrap="square">
            <a:spAutoFit/>
          </a:bodyPr>
          <a:lstStyle/>
          <a:p>
            <a:pPr>
              <a:lnSpc>
                <a:spcPct val="150000"/>
              </a:lnSpc>
            </a:pPr>
            <a:r>
              <a:rPr lang="zh-CN" altLang="en-US" b="1" dirty="0">
                <a:solidFill>
                  <a:srgbClr val="000000"/>
                </a:solidFill>
                <a:latin typeface="+mn-ea"/>
                <a:cs typeface="Times New Roman" panose="02020603050405020304" pitchFamily="18" charset="0"/>
              </a:rPr>
              <a:t>测试结果：</a:t>
            </a:r>
            <a:endParaRPr lang="en-US" altLang="zh-CN" b="1" dirty="0">
              <a:solidFill>
                <a:srgbClr val="000000"/>
              </a:solidFill>
              <a:latin typeface="+mn-ea"/>
              <a:cs typeface="Times New Roman" panose="02020603050405020304" pitchFamily="18" charset="0"/>
            </a:endParaRPr>
          </a:p>
          <a:p>
            <a:pPr>
              <a:lnSpc>
                <a:spcPct val="150000"/>
              </a:lnSpc>
            </a:pPr>
            <a:r>
              <a:rPr lang="zh-CN" altLang="en-US" sz="1600" dirty="0"/>
              <a:t>工况遍历测试结果</a:t>
            </a:r>
            <a:r>
              <a:rPr lang="zh-CN" altLang="en-US" sz="1600" kern="1200" dirty="0">
                <a:solidFill>
                  <a:schemeClr val="tx1"/>
                </a:solidFill>
                <a:effectLst/>
                <a:latin typeface="Arial" panose="020B0604020202020204" pitchFamily="34" charset="0"/>
                <a:ea typeface="微软雅黑" panose="020B0503020204020204" pitchFamily="34" charset="-122"/>
                <a:cs typeface="+mn-cs"/>
              </a:rPr>
              <a:t>符合设计逻辑及功能需求</a:t>
            </a:r>
            <a:r>
              <a:rPr lang="zh-CN" altLang="en-US" sz="1600" dirty="0"/>
              <a:t>。</a:t>
            </a:r>
            <a:endParaRPr lang="en-US" altLang="zh-CN" sz="1600" b="1" dirty="0">
              <a:solidFill>
                <a:srgbClr val="000000"/>
              </a:solidFill>
              <a:latin typeface="+mn-ea"/>
              <a:cs typeface="Times New Roman" panose="02020603050405020304" pitchFamily="18" charset="0"/>
            </a:endParaRPr>
          </a:p>
        </p:txBody>
      </p:sp>
      <p:sp>
        <p:nvSpPr>
          <p:cNvPr id="27" name="矩形 26"/>
          <p:cNvSpPr/>
          <p:nvPr/>
        </p:nvSpPr>
        <p:spPr>
          <a:xfrm>
            <a:off x="756399" y="5439713"/>
            <a:ext cx="4761409" cy="833690"/>
          </a:xfrm>
          <a:prstGeom prst="rect">
            <a:avLst/>
          </a:prstGeom>
        </p:spPr>
        <p:txBody>
          <a:bodyPr wrap="square">
            <a:spAutoFit/>
          </a:bodyPr>
          <a:lstStyle/>
          <a:p>
            <a:pPr>
              <a:lnSpc>
                <a:spcPct val="150000"/>
              </a:lnSpc>
            </a:pPr>
            <a:r>
              <a:rPr lang="zh-CN" altLang="en-US" b="1" dirty="0">
                <a:solidFill>
                  <a:srgbClr val="000000"/>
                </a:solidFill>
                <a:latin typeface="+mn-ea"/>
                <a:cs typeface="Times New Roman" panose="02020603050405020304" pitchFamily="18" charset="0"/>
              </a:rPr>
              <a:t>结果判定：</a:t>
            </a:r>
            <a:endParaRPr lang="en-US" altLang="zh-CN" b="1" dirty="0">
              <a:solidFill>
                <a:srgbClr val="000000"/>
              </a:solidFill>
              <a:latin typeface="+mn-ea"/>
              <a:cs typeface="Times New Roman" panose="02020603050405020304" pitchFamily="18" charset="0"/>
            </a:endParaRPr>
          </a:p>
          <a:p>
            <a:pPr>
              <a:lnSpc>
                <a:spcPct val="150000"/>
              </a:lnSpc>
            </a:pPr>
            <a:r>
              <a:rPr lang="zh-CN" altLang="en-US" sz="1600" b="1" dirty="0">
                <a:solidFill>
                  <a:srgbClr val="00B050"/>
                </a:solidFill>
                <a:latin typeface="+mn-ea"/>
                <a:cs typeface="Times New Roman" panose="02020603050405020304" pitchFamily="18" charset="0"/>
              </a:rPr>
              <a:t>测试通过</a:t>
            </a:r>
            <a:r>
              <a:rPr lang="en-US" altLang="zh-CN" sz="1600" b="1" dirty="0">
                <a:solidFill>
                  <a:srgbClr val="00B050"/>
                </a:solidFill>
                <a:latin typeface="+mn-ea"/>
                <a:cs typeface="Times New Roman" panose="02020603050405020304" pitchFamily="18" charset="0"/>
              </a:rPr>
              <a:t>128</a:t>
            </a:r>
            <a:r>
              <a:rPr lang="zh-CN" altLang="en-US" sz="1600" b="1" dirty="0">
                <a:solidFill>
                  <a:srgbClr val="00B050"/>
                </a:solidFill>
                <a:latin typeface="+mn-ea"/>
                <a:cs typeface="Times New Roman" panose="02020603050405020304" pitchFamily="18" charset="0"/>
              </a:rPr>
              <a:t>项。</a:t>
            </a:r>
            <a:endParaRPr lang="zh-CN" altLang="en-US" sz="1600" b="1" dirty="0">
              <a:solidFill>
                <a:srgbClr val="00B050"/>
              </a:solidFill>
              <a:latin typeface="+mn-ea"/>
            </a:endParaRPr>
          </a:p>
        </p:txBody>
      </p:sp>
      <p:sp>
        <p:nvSpPr>
          <p:cNvPr id="28" name="矩形 27"/>
          <p:cNvSpPr/>
          <p:nvPr/>
        </p:nvSpPr>
        <p:spPr>
          <a:xfrm>
            <a:off x="724991" y="1131683"/>
            <a:ext cx="10846051" cy="5227403"/>
          </a:xfrm>
          <a:prstGeom prst="rect">
            <a:avLst/>
          </a:prstGeom>
          <a:noFill/>
          <a:ln>
            <a:solidFill>
              <a:srgbClr val="F47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12" name="矩形 11"/>
          <p:cNvSpPr/>
          <p:nvPr/>
        </p:nvSpPr>
        <p:spPr>
          <a:xfrm>
            <a:off x="756399" y="1114826"/>
            <a:ext cx="5346656" cy="458459"/>
          </a:xfrm>
          <a:prstGeom prst="rect">
            <a:avLst/>
          </a:prstGeom>
        </p:spPr>
        <p:txBody>
          <a:bodyPr wrap="square">
            <a:spAutoFit/>
          </a:bodyPr>
          <a:lstStyle/>
          <a:p>
            <a:pPr>
              <a:lnSpc>
                <a:spcPct val="150000"/>
              </a:lnSpc>
            </a:pPr>
            <a:r>
              <a:rPr lang="zh-CN" altLang="en-US" b="1" dirty="0">
                <a:solidFill>
                  <a:srgbClr val="000000"/>
                </a:solidFill>
                <a:latin typeface="+mn-ea"/>
                <a:cs typeface="Times New Roman" panose="02020603050405020304" pitchFamily="18" charset="0"/>
              </a:rPr>
              <a:t>测试项：</a:t>
            </a:r>
            <a:r>
              <a:rPr lang="zh-CN" altLang="en-US" sz="1600" dirty="0"/>
              <a:t>工况遍历测试</a:t>
            </a:r>
            <a:endParaRPr lang="zh-CN" altLang="en-US" sz="1600" dirty="0">
              <a:solidFill>
                <a:schemeClr val="tx1">
                  <a:lumMod val="50000"/>
                </a:schemeClr>
              </a:solidFill>
              <a:latin typeface="+mn-ea"/>
            </a:endParaRPr>
          </a:p>
        </p:txBody>
      </p:sp>
      <p:sp>
        <p:nvSpPr>
          <p:cNvPr id="13" name="标题 1"/>
          <p:cNvSpPr txBox="1">
            <a:spLocks/>
          </p:cNvSpPr>
          <p:nvPr/>
        </p:nvSpPr>
        <p:spPr>
          <a:xfrm>
            <a:off x="578498" y="389488"/>
            <a:ext cx="9426893" cy="48033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lang="zh-CN" altLang="en-US" sz="2600" b="1" dirty="0">
                <a:solidFill>
                  <a:schemeClr val="tx1"/>
                </a:solidFill>
                <a:latin typeface="微软雅黑" pitchFamily="34" charset="-122"/>
                <a:ea typeface="微软雅黑" pitchFamily="34" charset="-122"/>
              </a:rPr>
              <a:t>④系统工况遍历测试</a:t>
            </a:r>
            <a:r>
              <a:rPr lang="en-US" altLang="zh-CN" sz="2600" b="1" dirty="0">
                <a:solidFill>
                  <a:schemeClr val="tx1"/>
                </a:solidFill>
                <a:latin typeface="微软雅黑" pitchFamily="34" charset="-122"/>
                <a:ea typeface="微软雅黑" pitchFamily="34" charset="-122"/>
              </a:rPr>
              <a:t>/ </a:t>
            </a:r>
            <a:r>
              <a:rPr lang="zh-CN" altLang="en-US" sz="2600" dirty="0">
                <a:solidFill>
                  <a:srgbClr val="F4791F"/>
                </a:solidFill>
                <a:latin typeface="微软雅黑" pitchFamily="34" charset="-122"/>
                <a:ea typeface="微软雅黑" pitchFamily="34" charset="-122"/>
              </a:rPr>
              <a:t>智能插座、充电桩异常</a:t>
            </a:r>
            <a:endParaRPr kumimoji="1" lang="zh-CN" altLang="en-US" sz="2600" dirty="0">
              <a:solidFill>
                <a:schemeClr val="tx1"/>
              </a:solidFill>
            </a:endParaRPr>
          </a:p>
        </p:txBody>
      </p:sp>
      <p:pic>
        <p:nvPicPr>
          <p:cNvPr id="4" name="图片 3">
            <a:extLst>
              <a:ext uri="{FF2B5EF4-FFF2-40B4-BE49-F238E27FC236}">
                <a16:creationId xmlns:a16="http://schemas.microsoft.com/office/drawing/2014/main" id="{AEF9D63D-DDDD-0310-5A5F-9C7460A89B25}"/>
              </a:ext>
            </a:extLst>
          </p:cNvPr>
          <p:cNvPicPr>
            <a:picLocks noChangeAspect="1"/>
          </p:cNvPicPr>
          <p:nvPr/>
        </p:nvPicPr>
        <p:blipFill>
          <a:blip r:embed="rId3"/>
          <a:srcRect l="32986"/>
          <a:stretch/>
        </p:blipFill>
        <p:spPr>
          <a:xfrm>
            <a:off x="4864610" y="3849982"/>
            <a:ext cx="2369310" cy="2423421"/>
          </a:xfrm>
          <a:prstGeom prst="rect">
            <a:avLst/>
          </a:prstGeom>
          <a:ln>
            <a:solidFill>
              <a:srgbClr val="0070C0"/>
            </a:solidFill>
          </a:ln>
        </p:spPr>
      </p:pic>
      <p:graphicFrame>
        <p:nvGraphicFramePr>
          <p:cNvPr id="5" name="对象 4">
            <a:extLst>
              <a:ext uri="{FF2B5EF4-FFF2-40B4-BE49-F238E27FC236}">
                <a16:creationId xmlns:a16="http://schemas.microsoft.com/office/drawing/2014/main" id="{C99A08CF-0EF5-7523-FAB5-2EC72F8A27A0}"/>
              </a:ext>
            </a:extLst>
          </p:cNvPr>
          <p:cNvGraphicFramePr>
            <a:graphicFrameLocks noChangeAspect="1"/>
          </p:cNvGraphicFramePr>
          <p:nvPr/>
        </p:nvGraphicFramePr>
        <p:xfrm>
          <a:off x="4864609" y="1147301"/>
          <a:ext cx="6602400" cy="2639181"/>
        </p:xfrm>
        <a:graphic>
          <a:graphicData uri="http://schemas.openxmlformats.org/presentationml/2006/ole">
            <mc:AlternateContent xmlns:mc="http://schemas.openxmlformats.org/markup-compatibility/2006">
              <mc:Choice xmlns:v="urn:schemas-microsoft-com:vml" Requires="v">
                <p:oleObj name="Visio" r:id="rId4" imgW="7848626" imgH="4619761" progId="Visio.Drawing.15">
                  <p:embed/>
                </p:oleObj>
              </mc:Choice>
              <mc:Fallback>
                <p:oleObj name="Visio" r:id="rId4" imgW="7848626" imgH="4619761" progId="Visio.Drawing.15">
                  <p:embed/>
                  <p:pic>
                    <p:nvPicPr>
                      <p:cNvPr id="5" name="对象 4">
                        <a:extLst>
                          <a:ext uri="{FF2B5EF4-FFF2-40B4-BE49-F238E27FC236}">
                            <a16:creationId xmlns:a16="http://schemas.microsoft.com/office/drawing/2014/main" id="{C99A08CF-0EF5-7523-FAB5-2EC72F8A27A0}"/>
                          </a:ext>
                        </a:extLst>
                      </p:cNvPr>
                      <p:cNvPicPr>
                        <a:picLocks noChangeAspect="1" noChangeArrowheads="1"/>
                      </p:cNvPicPr>
                      <p:nvPr/>
                    </p:nvPicPr>
                    <p:blipFill>
                      <a:blip r:embed="rId5"/>
                      <a:srcRect/>
                      <a:stretch>
                        <a:fillRect/>
                      </a:stretch>
                    </p:blipFill>
                    <p:spPr bwMode="auto">
                      <a:xfrm>
                        <a:off x="4864609" y="1147301"/>
                        <a:ext cx="6602400" cy="2639181"/>
                      </a:xfrm>
                      <a:prstGeom prst="rect">
                        <a:avLst/>
                      </a:prstGeom>
                      <a:solidFill>
                        <a:srgbClr val="FFFFFF"/>
                      </a:solidFill>
                      <a:ln w="9525">
                        <a:solidFill>
                          <a:srgbClr val="000000"/>
                        </a:solidFill>
                        <a:miter lim="800000"/>
                        <a:headEnd/>
                        <a:tailEnd/>
                      </a:ln>
                    </p:spPr>
                  </p:pic>
                </p:oleObj>
              </mc:Fallback>
            </mc:AlternateContent>
          </a:graphicData>
        </a:graphic>
      </p:graphicFrame>
      <p:pic>
        <p:nvPicPr>
          <p:cNvPr id="7" name="图片 6">
            <a:extLst>
              <a:ext uri="{FF2B5EF4-FFF2-40B4-BE49-F238E27FC236}">
                <a16:creationId xmlns:a16="http://schemas.microsoft.com/office/drawing/2014/main" id="{ABEB7357-C3E4-F1A3-04A4-FCE09B8190EA}"/>
              </a:ext>
            </a:extLst>
          </p:cNvPr>
          <p:cNvPicPr>
            <a:picLocks noChangeAspect="1"/>
          </p:cNvPicPr>
          <p:nvPr/>
        </p:nvPicPr>
        <p:blipFill>
          <a:blip r:embed="rId6"/>
          <a:stretch>
            <a:fillRect/>
          </a:stretch>
        </p:blipFill>
        <p:spPr>
          <a:xfrm>
            <a:off x="7343153" y="3849981"/>
            <a:ext cx="4190472" cy="2423421"/>
          </a:xfrm>
          <a:prstGeom prst="rect">
            <a:avLst/>
          </a:prstGeom>
          <a:ln>
            <a:solidFill>
              <a:srgbClr val="0070C0"/>
            </a:solidFill>
          </a:ln>
        </p:spPr>
      </p:pic>
    </p:spTree>
    <p:extLst>
      <p:ext uri="{BB962C8B-B14F-4D97-AF65-F5344CB8AC3E}">
        <p14:creationId xmlns:p14="http://schemas.microsoft.com/office/powerpoint/2010/main" val="3782642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1671E-539A-A693-050D-2E1C0429A3D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7B0DD2-6190-3C43-178D-74882F93B620}"/>
              </a:ext>
            </a:extLst>
          </p:cNvPr>
          <p:cNvSpPr>
            <a:spLocks noGrp="1"/>
          </p:cNvSpPr>
          <p:nvPr>
            <p:ph type="sldNum" sz="quarter" idx="4"/>
          </p:nvPr>
        </p:nvSpPr>
        <p:spPr/>
        <p:txBody>
          <a:bodyPr/>
          <a:lstStyle/>
          <a:p>
            <a:fld id="{E5DA641C-B17E-4136-B66A-BE4927EA7F1E}" type="slidenum">
              <a:rPr lang="zh-CN" altLang="en-US" smtClean="0"/>
              <a:t>21</a:t>
            </a:fld>
            <a:endParaRPr lang="zh-CN" altLang="en-US" dirty="0"/>
          </a:p>
        </p:txBody>
      </p:sp>
      <p:sp>
        <p:nvSpPr>
          <p:cNvPr id="28" name="矩形 27">
            <a:extLst>
              <a:ext uri="{FF2B5EF4-FFF2-40B4-BE49-F238E27FC236}">
                <a16:creationId xmlns:a16="http://schemas.microsoft.com/office/drawing/2014/main" id="{601A6B03-0643-3F20-6637-D3F197520D49}"/>
              </a:ext>
            </a:extLst>
          </p:cNvPr>
          <p:cNvSpPr/>
          <p:nvPr/>
        </p:nvSpPr>
        <p:spPr>
          <a:xfrm>
            <a:off x="724991" y="1131683"/>
            <a:ext cx="10846051" cy="5227403"/>
          </a:xfrm>
          <a:prstGeom prst="rect">
            <a:avLst/>
          </a:prstGeom>
          <a:noFill/>
          <a:ln>
            <a:solidFill>
              <a:srgbClr val="F47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13" name="标题 1">
            <a:extLst>
              <a:ext uri="{FF2B5EF4-FFF2-40B4-BE49-F238E27FC236}">
                <a16:creationId xmlns:a16="http://schemas.microsoft.com/office/drawing/2014/main" id="{B7DE1CC2-9463-5576-0502-B231507D5672}"/>
              </a:ext>
            </a:extLst>
          </p:cNvPr>
          <p:cNvSpPr txBox="1">
            <a:spLocks/>
          </p:cNvSpPr>
          <p:nvPr/>
        </p:nvSpPr>
        <p:spPr>
          <a:xfrm>
            <a:off x="578498" y="389488"/>
            <a:ext cx="10222024" cy="48033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lang="zh-CN" altLang="en-US" sz="2000" b="1" dirty="0">
                <a:solidFill>
                  <a:schemeClr val="tx1"/>
                </a:solidFill>
                <a:latin typeface="微软雅黑" pitchFamily="34" charset="-122"/>
                <a:ea typeface="微软雅黑" pitchFamily="34" charset="-122"/>
              </a:rPr>
              <a:t> </a:t>
            </a:r>
            <a:r>
              <a:rPr lang="zh-CN" altLang="en-US" sz="2400" b="1" dirty="0">
                <a:solidFill>
                  <a:schemeClr val="tx1"/>
                </a:solidFill>
                <a:latin typeface="微软雅黑" pitchFamily="34" charset="-122"/>
                <a:ea typeface="微软雅黑" pitchFamily="34" charset="-122"/>
              </a:rPr>
              <a:t>④系统工况遍历测试</a:t>
            </a:r>
            <a:r>
              <a:rPr lang="en-US" altLang="zh-CN" sz="2400" b="1" dirty="0">
                <a:solidFill>
                  <a:schemeClr val="tx1"/>
                </a:solidFill>
                <a:latin typeface="微软雅黑" pitchFamily="34" charset="-122"/>
                <a:ea typeface="微软雅黑" pitchFamily="34" charset="-122"/>
              </a:rPr>
              <a:t>/ </a:t>
            </a:r>
            <a:r>
              <a:rPr lang="zh-CN" altLang="en-US" sz="2400" dirty="0">
                <a:solidFill>
                  <a:srgbClr val="F4791F"/>
                </a:solidFill>
                <a:latin typeface="微软雅黑" pitchFamily="34" charset="-122"/>
                <a:ea typeface="微软雅黑" pitchFamily="34" charset="-122"/>
              </a:rPr>
              <a:t>断路器、储能电池、逆变器异常</a:t>
            </a:r>
            <a:endParaRPr kumimoji="1" lang="zh-CN" altLang="en-US" sz="2400" dirty="0">
              <a:solidFill>
                <a:schemeClr val="tx1"/>
              </a:solidFill>
            </a:endParaRPr>
          </a:p>
        </p:txBody>
      </p:sp>
      <p:pic>
        <p:nvPicPr>
          <p:cNvPr id="6" name="图片 5" descr="图形用户界面, 应用程序&#10;&#10;AI 生成的内容可能不正确。">
            <a:extLst>
              <a:ext uri="{FF2B5EF4-FFF2-40B4-BE49-F238E27FC236}">
                <a16:creationId xmlns:a16="http://schemas.microsoft.com/office/drawing/2014/main" id="{BE98FA08-7532-47EB-D9FB-237436EF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70" y="1209040"/>
            <a:ext cx="3470230" cy="4858768"/>
          </a:xfrm>
          <a:prstGeom prst="rect">
            <a:avLst/>
          </a:prstGeom>
          <a:ln>
            <a:solidFill>
              <a:srgbClr val="0070C0"/>
            </a:solidFill>
          </a:ln>
        </p:spPr>
      </p:pic>
      <p:pic>
        <p:nvPicPr>
          <p:cNvPr id="3" name="图片 2">
            <a:extLst>
              <a:ext uri="{FF2B5EF4-FFF2-40B4-BE49-F238E27FC236}">
                <a16:creationId xmlns:a16="http://schemas.microsoft.com/office/drawing/2014/main" id="{7A6937D4-FC2F-2BE6-E932-66CC4889A32A}"/>
              </a:ext>
            </a:extLst>
          </p:cNvPr>
          <p:cNvPicPr>
            <a:picLocks noChangeAspect="1"/>
          </p:cNvPicPr>
          <p:nvPr/>
        </p:nvPicPr>
        <p:blipFill>
          <a:blip r:embed="rId4"/>
          <a:srcRect l="33686"/>
          <a:stretch/>
        </p:blipFill>
        <p:spPr>
          <a:xfrm>
            <a:off x="4359424" y="1209040"/>
            <a:ext cx="3577183" cy="4858768"/>
          </a:xfrm>
          <a:prstGeom prst="rect">
            <a:avLst/>
          </a:prstGeom>
          <a:ln>
            <a:solidFill>
              <a:srgbClr val="0070C0"/>
            </a:solidFill>
          </a:ln>
        </p:spPr>
      </p:pic>
      <p:pic>
        <p:nvPicPr>
          <p:cNvPr id="4" name="图片 3">
            <a:extLst>
              <a:ext uri="{FF2B5EF4-FFF2-40B4-BE49-F238E27FC236}">
                <a16:creationId xmlns:a16="http://schemas.microsoft.com/office/drawing/2014/main" id="{6CEE112A-3F5E-8592-603C-B2FB4BF01B0D}"/>
              </a:ext>
            </a:extLst>
          </p:cNvPr>
          <p:cNvPicPr>
            <a:picLocks noChangeAspect="1"/>
          </p:cNvPicPr>
          <p:nvPr/>
        </p:nvPicPr>
        <p:blipFill>
          <a:blip r:embed="rId5"/>
          <a:srcRect l="32956"/>
          <a:stretch/>
        </p:blipFill>
        <p:spPr>
          <a:xfrm>
            <a:off x="7975598" y="1209040"/>
            <a:ext cx="3577183" cy="4858768"/>
          </a:xfrm>
          <a:prstGeom prst="rect">
            <a:avLst/>
          </a:prstGeom>
          <a:ln>
            <a:solidFill>
              <a:srgbClr val="0070C0"/>
            </a:solidFill>
          </a:ln>
        </p:spPr>
      </p:pic>
    </p:spTree>
    <p:extLst>
      <p:ext uri="{BB962C8B-B14F-4D97-AF65-F5344CB8AC3E}">
        <p14:creationId xmlns:p14="http://schemas.microsoft.com/office/powerpoint/2010/main" val="1068501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AD5BA-1E19-6652-E83B-45640461F19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F1BAE02-C4E8-93C7-61A5-139FB504F0B0}"/>
              </a:ext>
            </a:extLst>
          </p:cNvPr>
          <p:cNvSpPr>
            <a:spLocks noGrp="1"/>
          </p:cNvSpPr>
          <p:nvPr>
            <p:ph type="sldNum" sz="quarter" idx="4"/>
          </p:nvPr>
        </p:nvSpPr>
        <p:spPr/>
        <p:txBody>
          <a:bodyPr/>
          <a:lstStyle/>
          <a:p>
            <a:fld id="{E5DA641C-B17E-4136-B66A-BE4927EA7F1E}" type="slidenum">
              <a:rPr lang="zh-CN" altLang="en-US" smtClean="0"/>
              <a:t>22</a:t>
            </a:fld>
            <a:endParaRPr lang="zh-CN" altLang="en-US" dirty="0"/>
          </a:p>
        </p:txBody>
      </p:sp>
      <p:sp>
        <p:nvSpPr>
          <p:cNvPr id="28" name="矩形 27">
            <a:extLst>
              <a:ext uri="{FF2B5EF4-FFF2-40B4-BE49-F238E27FC236}">
                <a16:creationId xmlns:a16="http://schemas.microsoft.com/office/drawing/2014/main" id="{30D4888B-1BFE-5A89-3AAE-070797C49E09}"/>
              </a:ext>
            </a:extLst>
          </p:cNvPr>
          <p:cNvSpPr/>
          <p:nvPr/>
        </p:nvSpPr>
        <p:spPr>
          <a:xfrm>
            <a:off x="724991" y="1131683"/>
            <a:ext cx="10846051" cy="5227403"/>
          </a:xfrm>
          <a:prstGeom prst="rect">
            <a:avLst/>
          </a:prstGeom>
          <a:noFill/>
          <a:ln>
            <a:solidFill>
              <a:srgbClr val="F47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13" name="标题 1">
            <a:extLst>
              <a:ext uri="{FF2B5EF4-FFF2-40B4-BE49-F238E27FC236}">
                <a16:creationId xmlns:a16="http://schemas.microsoft.com/office/drawing/2014/main" id="{2AFFD161-D9F6-EADE-F437-CF28CB375C28}"/>
              </a:ext>
            </a:extLst>
          </p:cNvPr>
          <p:cNvSpPr txBox="1">
            <a:spLocks/>
          </p:cNvSpPr>
          <p:nvPr/>
        </p:nvSpPr>
        <p:spPr>
          <a:xfrm>
            <a:off x="578498" y="389488"/>
            <a:ext cx="9155224"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lang="zh-CN" altLang="en-US" sz="2000" b="1" dirty="0">
                <a:solidFill>
                  <a:schemeClr val="tx1"/>
                </a:solidFill>
                <a:latin typeface="微软雅黑" pitchFamily="34" charset="-122"/>
                <a:ea typeface="微软雅黑" pitchFamily="34" charset="-122"/>
              </a:rPr>
              <a:t> </a:t>
            </a:r>
            <a:r>
              <a:rPr lang="zh-CN" altLang="en-US" sz="2400" b="1" dirty="0">
                <a:solidFill>
                  <a:schemeClr val="tx1"/>
                </a:solidFill>
                <a:latin typeface="微软雅黑" pitchFamily="34" charset="-122"/>
                <a:ea typeface="微软雅黑" pitchFamily="34" charset="-122"/>
              </a:rPr>
              <a:t>④系统工况遍历测试</a:t>
            </a:r>
            <a:r>
              <a:rPr lang="en-US" altLang="zh-CN" sz="2400" b="1" dirty="0">
                <a:solidFill>
                  <a:schemeClr val="tx1"/>
                </a:solidFill>
                <a:latin typeface="微软雅黑" pitchFamily="34" charset="-122"/>
                <a:ea typeface="微软雅黑" pitchFamily="34" charset="-122"/>
              </a:rPr>
              <a:t>/ </a:t>
            </a:r>
            <a:r>
              <a:rPr lang="zh-CN" altLang="en-US" sz="2400" dirty="0">
                <a:solidFill>
                  <a:srgbClr val="F4791F"/>
                </a:solidFill>
                <a:latin typeface="微软雅黑" pitchFamily="34" charset="-122"/>
                <a:ea typeface="微软雅黑" pitchFamily="34" charset="-122"/>
              </a:rPr>
              <a:t>新风、空调网关异常</a:t>
            </a:r>
            <a:endParaRPr kumimoji="1" lang="zh-CN" altLang="en-US" sz="2400" dirty="0">
              <a:solidFill>
                <a:schemeClr val="tx1"/>
              </a:solidFill>
            </a:endParaRPr>
          </a:p>
        </p:txBody>
      </p:sp>
      <p:pic>
        <p:nvPicPr>
          <p:cNvPr id="3" name="图片 2">
            <a:extLst>
              <a:ext uri="{FF2B5EF4-FFF2-40B4-BE49-F238E27FC236}">
                <a16:creationId xmlns:a16="http://schemas.microsoft.com/office/drawing/2014/main" id="{733A7B5D-836C-6BC3-EA21-C156E9E1FE09}"/>
              </a:ext>
            </a:extLst>
          </p:cNvPr>
          <p:cNvPicPr>
            <a:picLocks noChangeAspect="1"/>
          </p:cNvPicPr>
          <p:nvPr/>
        </p:nvPicPr>
        <p:blipFill>
          <a:blip r:embed="rId3"/>
          <a:stretch>
            <a:fillRect/>
          </a:stretch>
        </p:blipFill>
        <p:spPr>
          <a:xfrm>
            <a:off x="1346892" y="1393696"/>
            <a:ext cx="4365747" cy="4703373"/>
          </a:xfrm>
          <a:prstGeom prst="rect">
            <a:avLst/>
          </a:prstGeom>
          <a:ln>
            <a:solidFill>
              <a:srgbClr val="0070C0"/>
            </a:solidFill>
          </a:ln>
        </p:spPr>
      </p:pic>
      <p:pic>
        <p:nvPicPr>
          <p:cNvPr id="5" name="图片 4">
            <a:extLst>
              <a:ext uri="{FF2B5EF4-FFF2-40B4-BE49-F238E27FC236}">
                <a16:creationId xmlns:a16="http://schemas.microsoft.com/office/drawing/2014/main" id="{CE88FF82-5378-E352-689B-7FDCAEAFD0EE}"/>
              </a:ext>
            </a:extLst>
          </p:cNvPr>
          <p:cNvPicPr>
            <a:picLocks noChangeAspect="1"/>
          </p:cNvPicPr>
          <p:nvPr/>
        </p:nvPicPr>
        <p:blipFill>
          <a:blip r:embed="rId4" cstate="screen">
            <a:extLst>
              <a:ext uri="{28A0092B-C50C-407E-A947-70E740481C1C}">
                <a14:useLocalDpi xmlns:a14="http://schemas.microsoft.com/office/drawing/2010/main" val="0"/>
              </a:ext>
            </a:extLst>
          </a:blip>
          <a:srcRect b="4542"/>
          <a:stretch/>
        </p:blipFill>
        <p:spPr>
          <a:xfrm>
            <a:off x="6930121" y="1393697"/>
            <a:ext cx="4301067" cy="4703373"/>
          </a:xfrm>
          <a:prstGeom prst="rect">
            <a:avLst/>
          </a:prstGeom>
          <a:ln>
            <a:solidFill>
              <a:srgbClr val="0070C0"/>
            </a:solidFill>
          </a:ln>
        </p:spPr>
      </p:pic>
    </p:spTree>
    <p:extLst>
      <p:ext uri="{BB962C8B-B14F-4D97-AF65-F5344CB8AC3E}">
        <p14:creationId xmlns:p14="http://schemas.microsoft.com/office/powerpoint/2010/main" val="1200484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AA2D9-6572-23DE-1BEC-1A5E0E39F42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E7BEC6-B8B8-478D-4F5A-C348E2A1FAC4}"/>
              </a:ext>
            </a:extLst>
          </p:cNvPr>
          <p:cNvSpPr>
            <a:spLocks noGrp="1"/>
          </p:cNvSpPr>
          <p:nvPr>
            <p:ph type="sldNum" sz="quarter" idx="4"/>
          </p:nvPr>
        </p:nvSpPr>
        <p:spPr/>
        <p:txBody>
          <a:bodyPr/>
          <a:lstStyle/>
          <a:p>
            <a:fld id="{E5DA641C-B17E-4136-B66A-BE4927EA7F1E}" type="slidenum">
              <a:rPr lang="zh-CN" altLang="en-US" smtClean="0"/>
              <a:t>23</a:t>
            </a:fld>
            <a:endParaRPr lang="zh-CN" altLang="en-US" dirty="0"/>
          </a:p>
        </p:txBody>
      </p:sp>
      <p:graphicFrame>
        <p:nvGraphicFramePr>
          <p:cNvPr id="3" name="表格 2">
            <a:extLst>
              <a:ext uri="{FF2B5EF4-FFF2-40B4-BE49-F238E27FC236}">
                <a16:creationId xmlns:a16="http://schemas.microsoft.com/office/drawing/2014/main" id="{47A32D8F-09EA-C3A5-6649-68EE73E093DC}"/>
              </a:ext>
            </a:extLst>
          </p:cNvPr>
          <p:cNvGraphicFramePr>
            <a:graphicFrameLocks noGrp="1"/>
          </p:cNvGraphicFramePr>
          <p:nvPr/>
        </p:nvGraphicFramePr>
        <p:xfrm>
          <a:off x="578498" y="1059866"/>
          <a:ext cx="11198975" cy="5578232"/>
        </p:xfrm>
        <a:graphic>
          <a:graphicData uri="http://schemas.openxmlformats.org/drawingml/2006/table">
            <a:tbl>
              <a:tblPr firstRow="1" bandRow="1">
                <a:tableStyleId>{21E4AEA4-8DFA-4A89-87EB-49C32662AFE0}</a:tableStyleId>
              </a:tblPr>
              <a:tblGrid>
                <a:gridCol w="680039">
                  <a:extLst>
                    <a:ext uri="{9D8B030D-6E8A-4147-A177-3AD203B41FA5}">
                      <a16:colId xmlns:a16="http://schemas.microsoft.com/office/drawing/2014/main" val="3458432372"/>
                    </a:ext>
                  </a:extLst>
                </a:gridCol>
                <a:gridCol w="1137964">
                  <a:extLst>
                    <a:ext uri="{9D8B030D-6E8A-4147-A177-3AD203B41FA5}">
                      <a16:colId xmlns:a16="http://schemas.microsoft.com/office/drawing/2014/main" val="1145047471"/>
                    </a:ext>
                  </a:extLst>
                </a:gridCol>
                <a:gridCol w="915087">
                  <a:extLst>
                    <a:ext uri="{9D8B030D-6E8A-4147-A177-3AD203B41FA5}">
                      <a16:colId xmlns:a16="http://schemas.microsoft.com/office/drawing/2014/main" val="2650993410"/>
                    </a:ext>
                  </a:extLst>
                </a:gridCol>
                <a:gridCol w="915087">
                  <a:extLst>
                    <a:ext uri="{9D8B030D-6E8A-4147-A177-3AD203B41FA5}">
                      <a16:colId xmlns:a16="http://schemas.microsoft.com/office/drawing/2014/main" val="3236144795"/>
                    </a:ext>
                  </a:extLst>
                </a:gridCol>
                <a:gridCol w="5183390">
                  <a:extLst>
                    <a:ext uri="{9D8B030D-6E8A-4147-A177-3AD203B41FA5}">
                      <a16:colId xmlns:a16="http://schemas.microsoft.com/office/drawing/2014/main" val="4177491578"/>
                    </a:ext>
                  </a:extLst>
                </a:gridCol>
                <a:gridCol w="1214692">
                  <a:extLst>
                    <a:ext uri="{9D8B030D-6E8A-4147-A177-3AD203B41FA5}">
                      <a16:colId xmlns:a16="http://schemas.microsoft.com/office/drawing/2014/main" val="203503476"/>
                    </a:ext>
                  </a:extLst>
                </a:gridCol>
                <a:gridCol w="1152716">
                  <a:extLst>
                    <a:ext uri="{9D8B030D-6E8A-4147-A177-3AD203B41FA5}">
                      <a16:colId xmlns:a16="http://schemas.microsoft.com/office/drawing/2014/main" val="373939316"/>
                    </a:ext>
                  </a:extLst>
                </a:gridCol>
              </a:tblGrid>
              <a:tr h="536009">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序号</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测试类别</a:t>
                      </a:r>
                    </a:p>
                  </a:txBody>
                  <a:tcPr marL="91445" marR="91445" marT="45724" marB="45724" anchor="ctr" horzOverflow="overflow">
                    <a:solidFill>
                      <a:srgbClr val="FF7900"/>
                    </a:solidFill>
                  </a:tcPr>
                </a:tc>
                <a:tc grid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测试项</a:t>
                      </a:r>
                    </a:p>
                  </a:txBody>
                  <a:tcPr marL="91445" marR="91445" marT="45724" marB="45724" anchor="ctr" horzOverflow="overflow">
                    <a:solidFill>
                      <a:srgbClr val="FF7900"/>
                    </a:solidFill>
                  </a:tcPr>
                </a:tc>
                <a:tc hMerge="1">
                  <a:txBody>
                    <a:bodyPr/>
                    <a:lstStyle/>
                    <a:p>
                      <a:endParaRPr lang="zh-CN" altLang="en-US"/>
                    </a:p>
                  </a:txBody>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测试结果</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测试用例数</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结果判定</a:t>
                      </a:r>
                    </a:p>
                  </a:txBody>
                  <a:tcPr marL="91445" marR="91445" marT="45724" marB="45724" anchor="ctr" horzOverflow="overflow">
                    <a:solidFill>
                      <a:srgbClr val="FF7900"/>
                    </a:solidFill>
                  </a:tcPr>
                </a:tc>
                <a:extLst>
                  <a:ext uri="{0D108BD9-81ED-4DB2-BD59-A6C34878D82A}">
                    <a16:rowId xmlns:a16="http://schemas.microsoft.com/office/drawing/2014/main" val="4232722079"/>
                  </a:ext>
                </a:extLst>
              </a:tr>
              <a:tr h="516648">
                <a:tc>
                  <a:txBody>
                    <a:bodyPr/>
                    <a:lstStyle/>
                    <a:p>
                      <a:pPr algn="ctr"/>
                      <a:r>
                        <a:rPr lang="en-US" altLang="zh-CN" sz="1200" b="1" kern="1200" dirty="0">
                          <a:solidFill>
                            <a:schemeClr val="tx1"/>
                          </a:solidFill>
                          <a:latin typeface="+mn-lt"/>
                          <a:ea typeface="+mn-ea"/>
                          <a:cs typeface="+mn-cs"/>
                        </a:rPr>
                        <a:t>15</a:t>
                      </a:r>
                      <a:endParaRPr lang="zh-CN" altLang="en-US" sz="1200" b="1" kern="1200" dirty="0">
                        <a:solidFill>
                          <a:schemeClr val="tx1"/>
                        </a:solidFill>
                        <a:latin typeface="+mn-lt"/>
                        <a:ea typeface="+mn-ea"/>
                        <a:cs typeface="+mn-cs"/>
                      </a:endParaRPr>
                    </a:p>
                  </a:txBody>
                  <a:tcPr marL="91445" marR="91445" marT="45724" marB="45724" anchor="ctr" horzOverflow="overflow"/>
                </a:tc>
                <a:tc rowSpan="10">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400" b="1" kern="1200" dirty="0">
                          <a:solidFill>
                            <a:schemeClr val="tx1"/>
                          </a:solidFill>
                          <a:effectLst/>
                          <a:latin typeface="Arial" panose="020B0604020202020204" pitchFamily="34" charset="0"/>
                          <a:ea typeface="微软雅黑" panose="020B0503020204020204" pitchFamily="34" charset="-122"/>
                          <a:cs typeface="+mn-cs"/>
                        </a:rPr>
                        <a:t>其他工况</a:t>
                      </a:r>
                      <a:endParaRPr lang="en-US" altLang="zh-CN" sz="1400" b="1"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400" b="1" kern="1200" dirty="0">
                          <a:solidFill>
                            <a:schemeClr val="tx1"/>
                          </a:solidFill>
                          <a:effectLst/>
                          <a:latin typeface="Arial" panose="020B0604020202020204" pitchFamily="34" charset="0"/>
                          <a:ea typeface="微软雅黑" panose="020B0503020204020204" pitchFamily="34" charset="-122"/>
                          <a:cs typeface="+mn-cs"/>
                        </a:rPr>
                        <a:t>测试</a:t>
                      </a:r>
                    </a:p>
                  </a:txBody>
                  <a:tcPr anchor="ctr"/>
                </a:tc>
                <a:tc grid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逆变器备电极限拉载测试</a:t>
                      </a:r>
                      <a:endParaRPr lang="zh-CN" altLang="zh-CN"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0" marB="0" anchor="ctr"/>
                </a:tc>
                <a:tc hMerge="1">
                  <a:txBody>
                    <a:bodyPr/>
                    <a:lstStyle/>
                    <a:p>
                      <a:endParaRPr lang="zh-CN" altLang="en-US"/>
                    </a:p>
                  </a:txBody>
                  <a:tcPr/>
                </a:tc>
                <a:tc>
                  <a:txBody>
                    <a:bodyPr/>
                    <a:lstStyle/>
                    <a:p>
                      <a:pPr marL="0" algn="ctr" defTabSz="914400" rtl="0" eaLnBrk="1" latinLnBrk="0" hangingPunct="1">
                        <a:lnSpc>
                          <a:spcPct val="130000"/>
                        </a:lnSpc>
                        <a:spcBef>
                          <a:spcPts val="0"/>
                        </a:spcBef>
                        <a:spcAft>
                          <a:spcPts val="0"/>
                        </a:spcAft>
                      </a:pP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逆变器备电极限拉载能力测试符合系统设计要求。</a:t>
                      </a: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a:solidFill>
                            <a:schemeClr val="tx1"/>
                          </a:solidFill>
                          <a:effectLst/>
                          <a:latin typeface="Arial" panose="020B0604020202020204" pitchFamily="34" charset="0"/>
                          <a:ea typeface="微软雅黑" panose="020B0503020204020204" pitchFamily="34" charset="-122"/>
                          <a:cs typeface="+mn-cs"/>
                        </a:rPr>
                        <a:t>4</a:t>
                      </a:r>
                      <a:r>
                        <a:rPr lang="zh-CN" altLang="en-US" sz="1200" kern="1200">
                          <a:solidFill>
                            <a:schemeClr val="tx1"/>
                          </a:solidFill>
                          <a:effectLst/>
                          <a:latin typeface="Arial" panose="020B0604020202020204" pitchFamily="34" charset="0"/>
                          <a:ea typeface="微软雅黑" panose="020B0503020204020204" pitchFamily="34" charset="-122"/>
                          <a:cs typeface="+mn-cs"/>
                        </a:rPr>
                        <a:t>条</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latin typeface="+mn-ea"/>
                          <a:ea typeface="+mn-ea"/>
                        </a:rPr>
                        <a:t>通过</a:t>
                      </a:r>
                      <a:r>
                        <a:rPr lang="en-US" altLang="zh-CN" sz="1200" b="1" dirty="0">
                          <a:solidFill>
                            <a:srgbClr val="00B050"/>
                          </a:solidFill>
                          <a:latin typeface="+mn-ea"/>
                          <a:ea typeface="+mn-ea"/>
                        </a:rPr>
                        <a:t>4</a:t>
                      </a:r>
                      <a:r>
                        <a:rPr lang="zh-CN" altLang="en-US" sz="1200" b="1" dirty="0">
                          <a:solidFill>
                            <a:srgbClr val="00B050"/>
                          </a:solidFill>
                          <a:latin typeface="+mn-ea"/>
                          <a:ea typeface="+mn-ea"/>
                        </a:rPr>
                        <a:t>条</a:t>
                      </a:r>
                    </a:p>
                  </a:txBody>
                  <a:tcPr marL="91445" marR="91445" marT="45724" marB="45724" anchor="ctr" horzOverflow="overflow"/>
                </a:tc>
                <a:extLst>
                  <a:ext uri="{0D108BD9-81ED-4DB2-BD59-A6C34878D82A}">
                    <a16:rowId xmlns:a16="http://schemas.microsoft.com/office/drawing/2014/main" val="1181227149"/>
                  </a:ext>
                </a:extLst>
              </a:tr>
              <a:tr h="454006">
                <a:tc>
                  <a:txBody>
                    <a:bodyPr/>
                    <a:lstStyle/>
                    <a:p>
                      <a:pPr algn="ctr"/>
                      <a:r>
                        <a:rPr lang="en-US" altLang="zh-CN" sz="1200" b="1" kern="1200" dirty="0">
                          <a:solidFill>
                            <a:schemeClr val="tx1"/>
                          </a:solidFill>
                          <a:latin typeface="+mn-lt"/>
                          <a:ea typeface="+mn-ea"/>
                          <a:cs typeface="+mn-cs"/>
                        </a:rPr>
                        <a:t>16</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endParaRPr lang="zh-CN" altLang="en-US"/>
                    </a:p>
                  </a:txBody>
                  <a:tcPr/>
                </a:tc>
                <a:tc grid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安全预警功能优化</a:t>
                      </a:r>
                      <a:endParaRPr lang="zh-CN" altLang="zh-CN"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0" marB="0" anchor="ctr"/>
                </a:tc>
                <a:tc hMerge="1">
                  <a:txBody>
                    <a:bodyPr/>
                    <a:lstStyle/>
                    <a:p>
                      <a:endParaRPr lang="zh-CN" altLang="en-US"/>
                    </a:p>
                  </a:txBody>
                  <a:tcPr/>
                </a:tc>
                <a:tc>
                  <a:txBody>
                    <a:bodyPr/>
                    <a:lstStyle/>
                    <a:p>
                      <a:pPr marL="0" algn="ctr" defTabSz="914400" rtl="0" eaLnBrk="1" latinLnBrk="0" hangingPunct="1">
                        <a:lnSpc>
                          <a:spcPct val="130000"/>
                        </a:lnSpc>
                        <a:spcBef>
                          <a:spcPts val="0"/>
                        </a:spcBef>
                        <a:spcAft>
                          <a:spcPts val="0"/>
                        </a:spcAft>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三相、单相设备漏电流预警功能优化测试结果符合设计逻辑及功能需求</a:t>
                      </a:r>
                      <a:endPar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a:solidFill>
                            <a:schemeClr val="tx1"/>
                          </a:solidFill>
                          <a:effectLst/>
                          <a:latin typeface="Arial" panose="020B0604020202020204" pitchFamily="34" charset="0"/>
                          <a:ea typeface="微软雅黑" panose="020B0503020204020204" pitchFamily="34" charset="-122"/>
                          <a:cs typeface="+mn-cs"/>
                        </a:rPr>
                        <a:t>4</a:t>
                      </a:r>
                      <a:r>
                        <a:rPr lang="zh-CN" altLang="en-US" sz="1200" kern="1200">
                          <a:solidFill>
                            <a:schemeClr val="tx1"/>
                          </a:solidFill>
                          <a:effectLst/>
                          <a:latin typeface="Arial" panose="020B0604020202020204" pitchFamily="34" charset="0"/>
                          <a:ea typeface="微软雅黑" panose="020B0503020204020204" pitchFamily="34" charset="-122"/>
                          <a:cs typeface="+mn-cs"/>
                        </a:rPr>
                        <a:t>条</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4</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1998884159"/>
                  </a:ext>
                </a:extLst>
              </a:tr>
              <a:tr h="433648">
                <a:tc>
                  <a:txBody>
                    <a:bodyPr/>
                    <a:lstStyle/>
                    <a:p>
                      <a:pPr algn="ctr"/>
                      <a:r>
                        <a:rPr lang="en-US" altLang="zh-CN" sz="1200" b="1" kern="1200" dirty="0">
                          <a:solidFill>
                            <a:schemeClr val="tx1"/>
                          </a:solidFill>
                          <a:latin typeface="+mn-lt"/>
                          <a:ea typeface="+mn-ea"/>
                          <a:cs typeface="+mn-cs"/>
                        </a:rPr>
                        <a:t>17</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zh-CN"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solidFill>
                      <a:srgbClr val="F8E6CE"/>
                    </a:solidFill>
                  </a:tcPr>
                </a:tc>
                <a:tc grid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WEB</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端告警功能测试</a:t>
                      </a:r>
                    </a:p>
                  </a:txBody>
                  <a:tcPr marL="68580" marR="68580" marT="0" marB="0" anchor="ctr"/>
                </a:tc>
                <a:tc h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设备离线、故障、告警</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web</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端展示功能测试结果符合设计逻辑及功能需求</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a:solidFill>
                            <a:schemeClr val="tx1"/>
                          </a:solidFill>
                          <a:effectLst/>
                          <a:latin typeface="Arial" panose="020B0604020202020204" pitchFamily="34" charset="0"/>
                          <a:ea typeface="微软雅黑" panose="020B0503020204020204" pitchFamily="34" charset="-122"/>
                          <a:cs typeface="+mn-cs"/>
                        </a:rPr>
                        <a:t>3</a:t>
                      </a:r>
                      <a:r>
                        <a:rPr lang="zh-CN" altLang="en-US" sz="1200" kern="120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3</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2937764467"/>
                  </a:ext>
                </a:extLst>
              </a:tr>
              <a:tr h="641194">
                <a:tc>
                  <a:txBody>
                    <a:bodyPr/>
                    <a:lstStyle/>
                    <a:p>
                      <a:pPr algn="ctr"/>
                      <a:r>
                        <a:rPr lang="en-US" altLang="zh-CN" sz="1200" b="1" kern="1200" dirty="0">
                          <a:solidFill>
                            <a:schemeClr val="tx1"/>
                          </a:solidFill>
                          <a:latin typeface="+mn-lt"/>
                          <a:ea typeface="+mn-ea"/>
                          <a:cs typeface="+mn-cs"/>
                        </a:rPr>
                        <a:t>18</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zh-CN"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solidFill>
                      <a:srgbClr val="F8E6CE"/>
                    </a:solidFill>
                  </a:tcPr>
                </a:tc>
                <a:tc grid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逆变器漏电流工况对系统的影响测试</a:t>
                      </a:r>
                    </a:p>
                  </a:txBody>
                  <a:tcPr marL="68580" marR="68580" marT="0" marB="0" anchor="ctr"/>
                </a:tc>
                <a:tc h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逆变器系统漏电流对负载端智能配电箱漏电流采样无影响</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1</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342902724"/>
                  </a:ext>
                </a:extLst>
              </a:tr>
              <a:tr h="433648">
                <a:tc>
                  <a:txBody>
                    <a:bodyPr/>
                    <a:lstStyle/>
                    <a:p>
                      <a:pPr algn="ctr"/>
                      <a:r>
                        <a:rPr lang="en-US" altLang="zh-CN" sz="1200" b="1" kern="1200" dirty="0">
                          <a:solidFill>
                            <a:schemeClr val="tx1"/>
                          </a:solidFill>
                          <a:latin typeface="+mn-lt"/>
                          <a:ea typeface="+mn-ea"/>
                          <a:cs typeface="+mn-cs"/>
                        </a:rPr>
                        <a:t>19</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zh-CN"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solidFill>
                      <a:srgbClr val="F8E6CE"/>
                    </a:solidFill>
                  </a:tcPr>
                </a:tc>
                <a:tc grid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智能插座极限寿命测试</a:t>
                      </a:r>
                    </a:p>
                  </a:txBody>
                  <a:tcPr marL="68580" marR="68580" marT="0" marB="0" anchor="ctr"/>
                </a:tc>
                <a:tc h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智能插座满载进行带载分合寿命测试，目前</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万次未损坏</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2"/>
                          </a:solidFill>
                          <a:latin typeface="+mn-ea"/>
                          <a:ea typeface="+mn-ea"/>
                        </a:rPr>
                        <a:t>N/A1</a:t>
                      </a:r>
                      <a:r>
                        <a:rPr lang="zh-CN" altLang="en-US" sz="1200" b="1" dirty="0">
                          <a:solidFill>
                            <a:schemeClr val="bg2"/>
                          </a:solidFill>
                          <a:latin typeface="+mn-ea"/>
                          <a:ea typeface="+mn-ea"/>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4108603403"/>
                  </a:ext>
                </a:extLst>
              </a:tr>
              <a:tr h="433648">
                <a:tc>
                  <a:txBody>
                    <a:bodyPr/>
                    <a:lstStyle/>
                    <a:p>
                      <a:pPr algn="ctr"/>
                      <a:r>
                        <a:rPr lang="en-US" altLang="zh-CN" sz="1200" b="1" kern="1200" dirty="0">
                          <a:solidFill>
                            <a:schemeClr val="tx1"/>
                          </a:solidFill>
                          <a:latin typeface="+mn-lt"/>
                          <a:ea typeface="+mn-ea"/>
                          <a:cs typeface="+mn-cs"/>
                        </a:rPr>
                        <a:t>20</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zh-CN"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solidFill>
                      <a:srgbClr val="F8E6CE"/>
                    </a:solidFill>
                  </a:tcPr>
                </a:tc>
                <a:tc grid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系统联调稳定性测试</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h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通过阳光新能源</a:t>
                      </a:r>
                      <a:r>
                        <a:rPr lang="en-US" altLang="zh-CN" sz="12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T</a:t>
                      </a:r>
                      <a:r>
                        <a:rPr lang="zh-CN" altLang="en-US" sz="1200" kern="10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电站及合肥别墅实证电站验证系统稳定运行。</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latin typeface="+mn-ea"/>
                          <a:ea typeface="+mn-ea"/>
                        </a:rPr>
                        <a:t>通过</a:t>
                      </a:r>
                      <a:r>
                        <a:rPr lang="en-US" altLang="zh-CN" sz="1200" b="1" dirty="0">
                          <a:solidFill>
                            <a:srgbClr val="00B050"/>
                          </a:solidFill>
                          <a:latin typeface="+mn-ea"/>
                          <a:ea typeface="+mn-ea"/>
                        </a:rPr>
                        <a:t>1</a:t>
                      </a:r>
                      <a:r>
                        <a:rPr lang="zh-CN" altLang="en-US" sz="1200" b="1" dirty="0">
                          <a:solidFill>
                            <a:srgbClr val="00B050"/>
                          </a:solidFill>
                          <a:latin typeface="+mn-ea"/>
                          <a:ea typeface="+mn-ea"/>
                        </a:rPr>
                        <a:t>条</a:t>
                      </a:r>
                    </a:p>
                  </a:txBody>
                  <a:tcPr marL="91445" marR="91445" marT="45724" marB="45724" anchor="ctr" horzOverflow="overflow"/>
                </a:tc>
                <a:extLst>
                  <a:ext uri="{0D108BD9-81ED-4DB2-BD59-A6C34878D82A}">
                    <a16:rowId xmlns:a16="http://schemas.microsoft.com/office/drawing/2014/main" val="4167068658"/>
                  </a:ext>
                </a:extLst>
              </a:tr>
              <a:tr h="439053">
                <a:tc>
                  <a:txBody>
                    <a:bodyPr/>
                    <a:lstStyle/>
                    <a:p>
                      <a:pPr algn="ctr"/>
                      <a:r>
                        <a:rPr lang="en-US" altLang="zh-CN" sz="1200" b="1" kern="1200" dirty="0">
                          <a:solidFill>
                            <a:schemeClr val="tx1"/>
                          </a:solidFill>
                          <a:latin typeface="+mn-lt"/>
                          <a:ea typeface="+mn-ea"/>
                          <a:cs typeface="+mn-cs"/>
                        </a:rPr>
                        <a:t>21</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zh-CN"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solidFill>
                      <a:srgbClr val="F8E6CE"/>
                    </a:solidFill>
                  </a:tcPr>
                </a:tc>
                <a:tc grid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资料审查</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h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所有设备资料均具备</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latin typeface="+mn-ea"/>
                          <a:ea typeface="+mn-ea"/>
                        </a:rPr>
                        <a:t>通过</a:t>
                      </a:r>
                      <a:r>
                        <a:rPr lang="en-US" altLang="zh-CN" sz="1200" b="1" dirty="0">
                          <a:solidFill>
                            <a:srgbClr val="00B050"/>
                          </a:solidFill>
                          <a:latin typeface="+mn-ea"/>
                          <a:ea typeface="+mn-ea"/>
                        </a:rPr>
                        <a:t>1</a:t>
                      </a:r>
                      <a:r>
                        <a:rPr lang="zh-CN" altLang="en-US" sz="1200" b="1" dirty="0">
                          <a:solidFill>
                            <a:srgbClr val="00B050"/>
                          </a:solidFill>
                          <a:latin typeface="+mn-ea"/>
                          <a:ea typeface="+mn-ea"/>
                        </a:rPr>
                        <a:t>条</a:t>
                      </a:r>
                    </a:p>
                  </a:txBody>
                  <a:tcPr marL="91445" marR="91445" marT="45724" marB="45724" anchor="ctr" horzOverflow="overflow"/>
                </a:tc>
                <a:extLst>
                  <a:ext uri="{0D108BD9-81ED-4DB2-BD59-A6C34878D82A}">
                    <a16:rowId xmlns:a16="http://schemas.microsoft.com/office/drawing/2014/main" val="4140754450"/>
                  </a:ext>
                </a:extLst>
              </a:tr>
              <a:tr h="439053">
                <a:tc>
                  <a:txBody>
                    <a:bodyPr/>
                    <a:lstStyle/>
                    <a:p>
                      <a:pPr algn="ctr"/>
                      <a:r>
                        <a:rPr lang="en-US" altLang="zh-CN" sz="1200" b="1" kern="1200" dirty="0">
                          <a:solidFill>
                            <a:schemeClr val="tx1"/>
                          </a:solidFill>
                          <a:latin typeface="+mn-lt"/>
                          <a:ea typeface="+mn-ea"/>
                          <a:cs typeface="+mn-cs"/>
                        </a:rPr>
                        <a:t>22</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400" b="1"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rowSpan="3">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继承</a:t>
                      </a: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TR4</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新增设备测试</a:t>
                      </a: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智能插座、充电桩、空调</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新风网关功能测试结果满足规格书要求，已完成</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TR4</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测试结果</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10</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latin typeface="+mn-ea"/>
                          <a:ea typeface="+mn-ea"/>
                        </a:rPr>
                        <a:t>通过</a:t>
                      </a:r>
                      <a:r>
                        <a:rPr lang="en-US" altLang="zh-CN" sz="1200" b="1" dirty="0">
                          <a:solidFill>
                            <a:srgbClr val="00B050"/>
                          </a:solidFill>
                          <a:latin typeface="+mn-ea"/>
                          <a:ea typeface="+mn-ea"/>
                        </a:rPr>
                        <a:t>10</a:t>
                      </a:r>
                      <a:r>
                        <a:rPr lang="zh-CN" altLang="en-US" sz="1200" b="1" dirty="0">
                          <a:solidFill>
                            <a:srgbClr val="00B050"/>
                          </a:solidFill>
                          <a:latin typeface="+mn-ea"/>
                          <a:ea typeface="+mn-ea"/>
                        </a:rPr>
                        <a:t>条</a:t>
                      </a:r>
                    </a:p>
                  </a:txBody>
                  <a:tcPr marL="91445" marR="91445" marT="45724" marB="45724" anchor="ctr" horzOverflow="overflow"/>
                </a:tc>
                <a:extLst>
                  <a:ext uri="{0D108BD9-81ED-4DB2-BD59-A6C34878D82A}">
                    <a16:rowId xmlns:a16="http://schemas.microsoft.com/office/drawing/2014/main" val="811522538"/>
                  </a:ext>
                </a:extLst>
              </a:tr>
              <a:tr h="439053">
                <a:tc>
                  <a:txBody>
                    <a:bodyPr/>
                    <a:lstStyle/>
                    <a:p>
                      <a:pPr algn="ctr"/>
                      <a:r>
                        <a:rPr lang="en-US" altLang="zh-CN" sz="1200" b="1" kern="1200" dirty="0">
                          <a:solidFill>
                            <a:schemeClr val="tx1"/>
                          </a:solidFill>
                          <a:latin typeface="+mn-lt"/>
                          <a:ea typeface="+mn-ea"/>
                          <a:cs typeface="+mn-cs"/>
                        </a:rPr>
                        <a:t>23</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400" b="1"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逆变器</a:t>
                      </a:r>
                      <a:r>
                        <a:rPr lang="en-US" altLang="zh-CN"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r>
                        <a:rPr lang="zh-CN" altLang="en-US"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电池</a:t>
                      </a:r>
                      <a:r>
                        <a:rPr lang="en-US" altLang="zh-CN"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r>
                        <a:rPr lang="zh-CN" altLang="en-US"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光伏板性能测试</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逆变器</a:t>
                      </a:r>
                      <a:r>
                        <a:rPr lang="en-US" altLang="zh-CN"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电池</a:t>
                      </a:r>
                      <a:r>
                        <a:rPr lang="en-US" altLang="zh-CN"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a:t>
                      </a:r>
                      <a:r>
                        <a:rPr lang="zh-CN" altLang="en-US" sz="12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光伏板</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功性能测试结果满足规格书要求，已完成</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TR4</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测试结果</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7</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latin typeface="+mn-ea"/>
                          <a:ea typeface="+mn-ea"/>
                        </a:rPr>
                        <a:t>通过</a:t>
                      </a:r>
                      <a:r>
                        <a:rPr lang="en-US" altLang="zh-CN" sz="1200" b="1" dirty="0">
                          <a:solidFill>
                            <a:srgbClr val="00B050"/>
                          </a:solidFill>
                          <a:latin typeface="+mn-ea"/>
                          <a:ea typeface="+mn-ea"/>
                        </a:rPr>
                        <a:t>7</a:t>
                      </a:r>
                      <a:r>
                        <a:rPr lang="zh-CN" altLang="en-US" sz="1200" b="1" dirty="0">
                          <a:solidFill>
                            <a:srgbClr val="00B050"/>
                          </a:solidFill>
                          <a:latin typeface="+mn-ea"/>
                          <a:ea typeface="+mn-ea"/>
                        </a:rPr>
                        <a:t>条</a:t>
                      </a:r>
                    </a:p>
                  </a:txBody>
                  <a:tcPr marL="91445" marR="91445" marT="45724" marB="45724" anchor="ctr" horzOverflow="overflow"/>
                </a:tc>
                <a:extLst>
                  <a:ext uri="{0D108BD9-81ED-4DB2-BD59-A6C34878D82A}">
                    <a16:rowId xmlns:a16="http://schemas.microsoft.com/office/drawing/2014/main" val="3295480026"/>
                  </a:ext>
                </a:extLst>
              </a:tr>
              <a:tr h="439053">
                <a:tc>
                  <a:txBody>
                    <a:bodyPr/>
                    <a:lstStyle/>
                    <a:p>
                      <a:pPr algn="ctr"/>
                      <a:r>
                        <a:rPr lang="en-US" altLang="zh-CN" sz="1200" b="1" kern="1200" dirty="0">
                          <a:solidFill>
                            <a:schemeClr val="tx1"/>
                          </a:solidFill>
                          <a:latin typeface="+mn-lt"/>
                          <a:ea typeface="+mn-ea"/>
                          <a:cs typeface="+mn-cs"/>
                        </a:rPr>
                        <a:t>24</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400" b="1"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系统联调</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系统联调</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测试结果满足规格书要求，已完成</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TR4</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测试结果</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24</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latin typeface="+mn-ea"/>
                          <a:ea typeface="+mn-ea"/>
                        </a:rPr>
                        <a:t>通过</a:t>
                      </a:r>
                      <a:r>
                        <a:rPr lang="en-US" altLang="zh-CN" sz="1200" b="1" dirty="0">
                          <a:solidFill>
                            <a:srgbClr val="00B050"/>
                          </a:solidFill>
                          <a:latin typeface="+mn-ea"/>
                          <a:ea typeface="+mn-ea"/>
                        </a:rPr>
                        <a:t>23</a:t>
                      </a:r>
                      <a:r>
                        <a:rPr lang="zh-CN" altLang="en-US" sz="1200" b="1" dirty="0">
                          <a:solidFill>
                            <a:srgbClr val="00B050"/>
                          </a:solidFill>
                          <a:latin typeface="+mn-ea"/>
                          <a:ea typeface="+mn-ea"/>
                        </a:rPr>
                        <a:t>条</a:t>
                      </a:r>
                      <a:r>
                        <a:rPr lang="en-US" altLang="zh-CN" sz="1200" b="1" dirty="0">
                          <a:solidFill>
                            <a:schemeClr val="bg2"/>
                          </a:solidFill>
                          <a:latin typeface="+mn-ea"/>
                          <a:ea typeface="+mn-ea"/>
                        </a:rPr>
                        <a:t>N/A1</a:t>
                      </a:r>
                      <a:r>
                        <a:rPr lang="zh-CN" altLang="en-US" sz="1200" b="1" dirty="0">
                          <a:solidFill>
                            <a:schemeClr val="bg2"/>
                          </a:solidFill>
                          <a:latin typeface="+mn-ea"/>
                          <a:ea typeface="+mn-ea"/>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2917384105"/>
                  </a:ext>
                </a:extLst>
              </a:tr>
            </a:tbl>
          </a:graphicData>
        </a:graphic>
      </p:graphicFrame>
      <p:sp>
        <p:nvSpPr>
          <p:cNvPr id="5" name="标题 1">
            <a:extLst>
              <a:ext uri="{FF2B5EF4-FFF2-40B4-BE49-F238E27FC236}">
                <a16:creationId xmlns:a16="http://schemas.microsoft.com/office/drawing/2014/main" id="{DB4B4BD8-67A1-B3F7-278B-E899C38B9360}"/>
              </a:ext>
            </a:extLst>
          </p:cNvPr>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lang="zh-CN" altLang="en-US" sz="2000" b="1" dirty="0">
                <a:solidFill>
                  <a:schemeClr val="tx1"/>
                </a:solidFill>
                <a:latin typeface="微软雅黑" pitchFamily="34" charset="-122"/>
                <a:ea typeface="微软雅黑" pitchFamily="34" charset="-122"/>
              </a:rPr>
              <a:t> </a:t>
            </a:r>
            <a:r>
              <a:rPr lang="zh-CN" altLang="en-US" sz="2400" b="1" dirty="0">
                <a:solidFill>
                  <a:schemeClr val="tx1"/>
                </a:solidFill>
                <a:latin typeface="微软雅黑" pitchFamily="34" charset="-122"/>
                <a:ea typeface="微软雅黑" pitchFamily="34" charset="-122"/>
              </a:rPr>
              <a:t>④系统工况遍历测试</a:t>
            </a:r>
            <a:r>
              <a:rPr lang="en-US" altLang="zh-CN" sz="2400" b="1" dirty="0">
                <a:solidFill>
                  <a:schemeClr val="tx1"/>
                </a:solidFill>
                <a:latin typeface="微软雅黑" pitchFamily="34" charset="-122"/>
                <a:ea typeface="微软雅黑" pitchFamily="34" charset="-122"/>
              </a:rPr>
              <a:t>/ </a:t>
            </a:r>
            <a:r>
              <a:rPr lang="zh-CN" altLang="en-US" sz="2400" dirty="0">
                <a:solidFill>
                  <a:schemeClr val="bg2"/>
                </a:solidFill>
                <a:latin typeface="微软雅黑" pitchFamily="34" charset="-122"/>
                <a:ea typeface="微软雅黑" pitchFamily="34" charset="-122"/>
              </a:rPr>
              <a:t>其他工况测试</a:t>
            </a:r>
            <a:endParaRPr kumimoji="1" lang="zh-CN" altLang="en-US" sz="2400" dirty="0">
              <a:solidFill>
                <a:schemeClr val="bg2"/>
              </a:solidFill>
            </a:endParaRPr>
          </a:p>
        </p:txBody>
      </p:sp>
    </p:spTree>
    <p:extLst>
      <p:ext uri="{BB962C8B-B14F-4D97-AF65-F5344CB8AC3E}">
        <p14:creationId xmlns:p14="http://schemas.microsoft.com/office/powerpoint/2010/main" val="381025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DB0F7-3710-6600-EBB1-EBA3B7F8382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1BA834F-7A83-78FB-C7F4-7A540B15FCF4}"/>
              </a:ext>
            </a:extLst>
          </p:cNvPr>
          <p:cNvSpPr>
            <a:spLocks noGrp="1"/>
          </p:cNvSpPr>
          <p:nvPr>
            <p:ph type="sldNum" sz="quarter" idx="4"/>
          </p:nvPr>
        </p:nvSpPr>
        <p:spPr/>
        <p:txBody>
          <a:bodyPr/>
          <a:lstStyle/>
          <a:p>
            <a:fld id="{E5DA641C-B17E-4136-B66A-BE4927EA7F1E}" type="slidenum">
              <a:rPr lang="zh-CN" altLang="en-US" smtClean="0"/>
              <a:t>24</a:t>
            </a:fld>
            <a:endParaRPr lang="zh-CN" altLang="en-US" dirty="0"/>
          </a:p>
        </p:txBody>
      </p:sp>
      <p:graphicFrame>
        <p:nvGraphicFramePr>
          <p:cNvPr id="3" name="表格 2">
            <a:extLst>
              <a:ext uri="{FF2B5EF4-FFF2-40B4-BE49-F238E27FC236}">
                <a16:creationId xmlns:a16="http://schemas.microsoft.com/office/drawing/2014/main" id="{1D405632-6D70-D03F-DA87-CC4DF35F1185}"/>
              </a:ext>
            </a:extLst>
          </p:cNvPr>
          <p:cNvGraphicFramePr>
            <a:graphicFrameLocks noGrp="1"/>
          </p:cNvGraphicFramePr>
          <p:nvPr/>
        </p:nvGraphicFramePr>
        <p:xfrm>
          <a:off x="578498" y="1059866"/>
          <a:ext cx="11198975" cy="4647184"/>
        </p:xfrm>
        <a:graphic>
          <a:graphicData uri="http://schemas.openxmlformats.org/drawingml/2006/table">
            <a:tbl>
              <a:tblPr firstRow="1" bandRow="1">
                <a:tableStyleId>{21E4AEA4-8DFA-4A89-87EB-49C32662AFE0}</a:tableStyleId>
              </a:tblPr>
              <a:tblGrid>
                <a:gridCol w="680039">
                  <a:extLst>
                    <a:ext uri="{9D8B030D-6E8A-4147-A177-3AD203B41FA5}">
                      <a16:colId xmlns:a16="http://schemas.microsoft.com/office/drawing/2014/main" val="3458432372"/>
                    </a:ext>
                  </a:extLst>
                </a:gridCol>
                <a:gridCol w="1137964">
                  <a:extLst>
                    <a:ext uri="{9D8B030D-6E8A-4147-A177-3AD203B41FA5}">
                      <a16:colId xmlns:a16="http://schemas.microsoft.com/office/drawing/2014/main" val="1145047471"/>
                    </a:ext>
                  </a:extLst>
                </a:gridCol>
                <a:gridCol w="915087">
                  <a:extLst>
                    <a:ext uri="{9D8B030D-6E8A-4147-A177-3AD203B41FA5}">
                      <a16:colId xmlns:a16="http://schemas.microsoft.com/office/drawing/2014/main" val="2650993410"/>
                    </a:ext>
                  </a:extLst>
                </a:gridCol>
                <a:gridCol w="915087">
                  <a:extLst>
                    <a:ext uri="{9D8B030D-6E8A-4147-A177-3AD203B41FA5}">
                      <a16:colId xmlns:a16="http://schemas.microsoft.com/office/drawing/2014/main" val="4289180825"/>
                    </a:ext>
                  </a:extLst>
                </a:gridCol>
                <a:gridCol w="5183390">
                  <a:extLst>
                    <a:ext uri="{9D8B030D-6E8A-4147-A177-3AD203B41FA5}">
                      <a16:colId xmlns:a16="http://schemas.microsoft.com/office/drawing/2014/main" val="4177491578"/>
                    </a:ext>
                  </a:extLst>
                </a:gridCol>
                <a:gridCol w="1214692">
                  <a:extLst>
                    <a:ext uri="{9D8B030D-6E8A-4147-A177-3AD203B41FA5}">
                      <a16:colId xmlns:a16="http://schemas.microsoft.com/office/drawing/2014/main" val="203503476"/>
                    </a:ext>
                  </a:extLst>
                </a:gridCol>
                <a:gridCol w="1152716">
                  <a:extLst>
                    <a:ext uri="{9D8B030D-6E8A-4147-A177-3AD203B41FA5}">
                      <a16:colId xmlns:a16="http://schemas.microsoft.com/office/drawing/2014/main" val="373939316"/>
                    </a:ext>
                  </a:extLst>
                </a:gridCol>
              </a:tblGrid>
              <a:tr h="543373">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序号</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测试类别</a:t>
                      </a:r>
                    </a:p>
                  </a:txBody>
                  <a:tcPr marL="91445" marR="91445" marT="45724" marB="45724" anchor="ctr" horzOverflow="overflow">
                    <a:solidFill>
                      <a:srgbClr val="FF7900"/>
                    </a:solidFill>
                  </a:tcPr>
                </a:tc>
                <a:tc grid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测试项</a:t>
                      </a:r>
                    </a:p>
                  </a:txBody>
                  <a:tcPr marL="91445" marR="91445" marT="45724" marB="45724" anchor="ctr" horzOverflow="overflow">
                    <a:solidFill>
                      <a:srgbClr val="FF7900"/>
                    </a:solidFill>
                  </a:tcPr>
                </a:tc>
                <a:tc hMerge="1">
                  <a:txBody>
                    <a:bodyPr/>
                    <a:lstStyle/>
                    <a:p>
                      <a:endParaRPr lang="zh-CN" altLang="en-US"/>
                    </a:p>
                  </a:txBody>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测试结果</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测试用例数</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结果判定</a:t>
                      </a:r>
                    </a:p>
                  </a:txBody>
                  <a:tcPr marL="91445" marR="91445" marT="45724" marB="45724" anchor="ctr" horzOverflow="overflow">
                    <a:solidFill>
                      <a:srgbClr val="FF7900"/>
                    </a:solidFill>
                  </a:tcPr>
                </a:tc>
                <a:extLst>
                  <a:ext uri="{0D108BD9-81ED-4DB2-BD59-A6C34878D82A}">
                    <a16:rowId xmlns:a16="http://schemas.microsoft.com/office/drawing/2014/main" val="4232722079"/>
                  </a:ext>
                </a:extLst>
              </a:tr>
              <a:tr h="580116">
                <a:tc>
                  <a:txBody>
                    <a:bodyPr/>
                    <a:lstStyle/>
                    <a:p>
                      <a:pPr algn="ctr"/>
                      <a:r>
                        <a:rPr lang="en-US" altLang="zh-CN" sz="1200" b="1" kern="1200" dirty="0">
                          <a:solidFill>
                            <a:schemeClr val="tx1"/>
                          </a:solidFill>
                          <a:latin typeface="+mn-lt"/>
                          <a:ea typeface="+mn-ea"/>
                          <a:cs typeface="+mn-cs"/>
                        </a:rPr>
                        <a:t>25</a:t>
                      </a:r>
                      <a:endParaRPr lang="zh-CN" altLang="en-US" sz="1200" b="1" kern="1200" dirty="0">
                        <a:solidFill>
                          <a:schemeClr val="tx1"/>
                        </a:solidFill>
                        <a:latin typeface="+mn-lt"/>
                        <a:ea typeface="+mn-ea"/>
                        <a:cs typeface="+mn-cs"/>
                      </a:endParaRPr>
                    </a:p>
                  </a:txBody>
                  <a:tcPr marL="91445" marR="91445" marT="45724" marB="45724" anchor="ctr" horzOverflow="overflow"/>
                </a:tc>
                <a:tc rowSpan="7">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配电箱</a:t>
                      </a:r>
                      <a:endParaRPr lang="en-US" altLang="zh-CN"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电气测试</a:t>
                      </a:r>
                      <a:endParaRPr lang="zh-CN" altLang="zh-CN" sz="1200" b="1"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anchor="ctr"/>
                </a:tc>
                <a:tc grid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安规测试</a:t>
                      </a:r>
                    </a:p>
                  </a:txBody>
                  <a:tcPr marL="68580" marR="68580" marT="0" marB="0" anchor="ctr"/>
                </a:tc>
                <a:tc h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安规测试（绝缘电阻</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(IR)</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、工频耐压测试、接地连续性</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(GB)</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、接触电流、电气间隙、爬电距离）结果符合规格书要求</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微软雅黑" panose="020B0503020204020204" pitchFamily="34" charset="-122"/>
                          <a:cs typeface="+mn-cs"/>
                        </a:rPr>
                        <a:t>6</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6</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3471591781"/>
                  </a:ext>
                </a:extLst>
              </a:tr>
              <a:tr h="580116">
                <a:tc>
                  <a:txBody>
                    <a:bodyPr/>
                    <a:lstStyle/>
                    <a:p>
                      <a:pPr algn="ctr"/>
                      <a:r>
                        <a:rPr lang="en-US" altLang="zh-CN" sz="1200" b="1" kern="1200" dirty="0">
                          <a:solidFill>
                            <a:schemeClr val="tx1"/>
                          </a:solidFill>
                          <a:latin typeface="+mn-lt"/>
                          <a:ea typeface="+mn-ea"/>
                          <a:cs typeface="+mn-cs"/>
                        </a:rPr>
                        <a:t>26</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endParaRPr lang="zh-CN" altLang="en-US"/>
                    </a:p>
                  </a:txBody>
                  <a:tcPr/>
                </a:tc>
                <a:tc grid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环境可靠性测试</a:t>
                      </a:r>
                    </a:p>
                  </a:txBody>
                  <a:tcPr marL="68580" marR="68580" marT="0" marB="0" anchor="ctr"/>
                </a:tc>
                <a:tc h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高温运行、恒定湿热运行、低温运行、高低温循环运行、温升测试测试结果符合规格书要求</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5</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5</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519164002"/>
                  </a:ext>
                </a:extLst>
              </a:tr>
              <a:tr h="580116">
                <a:tc>
                  <a:txBody>
                    <a:bodyPr/>
                    <a:lstStyle/>
                    <a:p>
                      <a:pPr algn="ctr"/>
                      <a:r>
                        <a:rPr lang="en-US" altLang="zh-CN" sz="1200" b="1" kern="1200" dirty="0">
                          <a:solidFill>
                            <a:schemeClr val="tx1"/>
                          </a:solidFill>
                          <a:latin typeface="+mn-lt"/>
                          <a:ea typeface="+mn-ea"/>
                          <a:cs typeface="+mn-cs"/>
                        </a:rPr>
                        <a:t>27</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endParaRPr lang="zh-CN" altLang="en-US"/>
                    </a:p>
                  </a:txBody>
                  <a:tcPr/>
                </a:tc>
                <a:tc grid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智能配电箱高电压测试</a:t>
                      </a:r>
                    </a:p>
                  </a:txBody>
                  <a:tcPr marL="68580" marR="68580" marT="0" marB="0" anchor="ctr"/>
                </a:tc>
                <a:tc h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智能配电箱高压</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264V</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55℃</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温度下，运行</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8h</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，内部器件供电模块工作正常，器件不变色、不烧灼。</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1</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195476220"/>
                  </a:ext>
                </a:extLst>
              </a:tr>
              <a:tr h="523745">
                <a:tc>
                  <a:txBody>
                    <a:bodyPr/>
                    <a:lstStyle/>
                    <a:p>
                      <a:pPr algn="ct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28</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en-US" altLang="zh-CN" sz="1200" b="1"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rowSpan="4">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继承</a:t>
                      </a: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TR4</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环境可靠性测试</a:t>
                      </a: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空调控制器和智能插座环境测试已完成</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TR4</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测试结果</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微软雅黑" panose="020B0503020204020204" pitchFamily="34" charset="-122"/>
                          <a:cs typeface="+mn-cs"/>
                        </a:rPr>
                        <a:t>5</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5</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1181227149"/>
                  </a:ext>
                </a:extLst>
              </a:tr>
              <a:tr h="460244">
                <a:tc>
                  <a:txBody>
                    <a:bodyPr/>
                    <a:lstStyle/>
                    <a:p>
                      <a:pPr algn="ct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29</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latin typeface="+mn-ea"/>
                        <a:ea typeface="+mn-ea"/>
                        <a:cs typeface="+mn-cs"/>
                      </a:endParaRPr>
                    </a:p>
                  </a:txBody>
                  <a:tcPr anchor="ct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智能配电箱安规测试</a:t>
                      </a: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防雷保护测试已完成</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TR4</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测试结果</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1</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1998884159"/>
                  </a:ext>
                </a:extLst>
              </a:tr>
              <a:tr h="439605">
                <a:tc>
                  <a:txBody>
                    <a:bodyPr/>
                    <a:lstStyle/>
                    <a:p>
                      <a:pPr algn="ct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30</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latin typeface="+mn-ea"/>
                        <a:ea typeface="+mn-ea"/>
                        <a:cs typeface="+mn-cs"/>
                      </a:endParaRPr>
                    </a:p>
                  </a:txBody>
                  <a:tcPr anchor="ctr">
                    <a:solidFill>
                      <a:srgbClr val="F8E6CE"/>
                    </a:solidFill>
                  </a:tcP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智能配电箱电磁兼容测试</a:t>
                      </a: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电磁兼容测试结果满足规格书要求，已完成</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TR4</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测试结果</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8</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8</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2937764467"/>
                  </a:ext>
                </a:extLst>
              </a:tr>
              <a:tr h="441710">
                <a:tc>
                  <a:txBody>
                    <a:bodyPr/>
                    <a:lstStyle/>
                    <a:p>
                      <a:pPr algn="ct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31</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latin typeface="+mn-ea"/>
                        <a:ea typeface="+mn-ea"/>
                        <a:cs typeface="+mn-cs"/>
                      </a:endParaRPr>
                    </a:p>
                  </a:txBody>
                  <a:tcPr anchor="ctr">
                    <a:solidFill>
                      <a:srgbClr val="F8E6CE"/>
                    </a:solidFill>
                  </a:tcP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智能配电箱电器件基础功能</a:t>
                      </a: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智能配电箱电器件基础功能测试结果满足规格书要求，已完成</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TR4</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测试结果</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10</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latin typeface="+mn-ea"/>
                          <a:ea typeface="+mn-ea"/>
                        </a:rPr>
                        <a:t>通过</a:t>
                      </a:r>
                      <a:r>
                        <a:rPr lang="en-US" altLang="zh-CN" sz="1200" b="1" dirty="0">
                          <a:solidFill>
                            <a:srgbClr val="00B050"/>
                          </a:solidFill>
                          <a:latin typeface="+mn-ea"/>
                          <a:ea typeface="+mn-ea"/>
                        </a:rPr>
                        <a:t>10</a:t>
                      </a:r>
                      <a:r>
                        <a:rPr lang="zh-CN" altLang="en-US" sz="1200" b="1" dirty="0">
                          <a:solidFill>
                            <a:srgbClr val="00B050"/>
                          </a:solidFill>
                          <a:latin typeface="+mn-ea"/>
                          <a:ea typeface="+mn-ea"/>
                        </a:rPr>
                        <a:t>条</a:t>
                      </a:r>
                    </a:p>
                  </a:txBody>
                  <a:tcPr marL="91445" marR="91445" marT="45724" marB="45724" anchor="ctr" horzOverflow="overflow"/>
                </a:tc>
                <a:extLst>
                  <a:ext uri="{0D108BD9-81ED-4DB2-BD59-A6C34878D82A}">
                    <a16:rowId xmlns:a16="http://schemas.microsoft.com/office/drawing/2014/main" val="342902724"/>
                  </a:ext>
                </a:extLst>
              </a:tr>
            </a:tbl>
          </a:graphicData>
        </a:graphic>
      </p:graphicFrame>
      <p:sp>
        <p:nvSpPr>
          <p:cNvPr id="5" name="标题 1">
            <a:extLst>
              <a:ext uri="{FF2B5EF4-FFF2-40B4-BE49-F238E27FC236}">
                <a16:creationId xmlns:a16="http://schemas.microsoft.com/office/drawing/2014/main" id="{8FB7325E-F521-1E24-3A3E-A28AAF0C5AB2}"/>
              </a:ext>
            </a:extLst>
          </p:cNvPr>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kumimoji="1" lang="zh-CN" altLang="en-US" sz="2000" b="1" dirty="0">
                <a:solidFill>
                  <a:schemeClr val="tx1"/>
                </a:solidFill>
                <a:latin typeface="微软雅黑" pitchFamily="34" charset="-122"/>
                <a:ea typeface="微软雅黑" pitchFamily="34" charset="-122"/>
              </a:rPr>
              <a:t> </a:t>
            </a:r>
            <a:r>
              <a:rPr kumimoji="1" lang="zh-CN" altLang="en-US" sz="2400" b="1" dirty="0">
                <a:solidFill>
                  <a:schemeClr val="tx1"/>
                </a:solidFill>
                <a:latin typeface="微软雅黑" pitchFamily="34" charset="-122"/>
                <a:ea typeface="微软雅黑" pitchFamily="34" charset="-122"/>
              </a:rPr>
              <a:t>⑤配电箱测试</a:t>
            </a:r>
          </a:p>
        </p:txBody>
      </p:sp>
    </p:spTree>
    <p:extLst>
      <p:ext uri="{BB962C8B-B14F-4D97-AF65-F5344CB8AC3E}">
        <p14:creationId xmlns:p14="http://schemas.microsoft.com/office/powerpoint/2010/main" val="2966025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9BD49-9407-FAD1-6D65-443D1B400FE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BC5232-F17C-4EDD-6401-53D156AC83AB}"/>
              </a:ext>
            </a:extLst>
          </p:cNvPr>
          <p:cNvSpPr>
            <a:spLocks noGrp="1"/>
          </p:cNvSpPr>
          <p:nvPr>
            <p:ph type="sldNum" sz="quarter" idx="4"/>
          </p:nvPr>
        </p:nvSpPr>
        <p:spPr/>
        <p:txBody>
          <a:bodyPr/>
          <a:lstStyle/>
          <a:p>
            <a:fld id="{E5DA641C-B17E-4136-B66A-BE4927EA7F1E}" type="slidenum">
              <a:rPr lang="zh-CN" altLang="en-US" smtClean="0"/>
              <a:t>25</a:t>
            </a:fld>
            <a:endParaRPr lang="zh-CN" altLang="en-US" dirty="0"/>
          </a:p>
        </p:txBody>
      </p:sp>
      <p:sp>
        <p:nvSpPr>
          <p:cNvPr id="5" name="标题 1">
            <a:extLst>
              <a:ext uri="{FF2B5EF4-FFF2-40B4-BE49-F238E27FC236}">
                <a16:creationId xmlns:a16="http://schemas.microsoft.com/office/drawing/2014/main" id="{314CD21F-D7D6-6243-86B2-E56390A6B9FC}"/>
              </a:ext>
            </a:extLst>
          </p:cNvPr>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kumimoji="1" lang="zh-CN" altLang="en-US" sz="2000" b="1" dirty="0">
                <a:solidFill>
                  <a:schemeClr val="tx1"/>
                </a:solidFill>
                <a:latin typeface="微软雅黑" pitchFamily="34" charset="-122"/>
                <a:ea typeface="微软雅黑" pitchFamily="34" charset="-122"/>
              </a:rPr>
              <a:t> </a:t>
            </a:r>
            <a:r>
              <a:rPr kumimoji="1" lang="zh-CN" altLang="en-US" sz="2400" b="1" dirty="0">
                <a:solidFill>
                  <a:schemeClr val="tx1"/>
                </a:solidFill>
                <a:latin typeface="微软雅黑" pitchFamily="34" charset="-122"/>
                <a:ea typeface="微软雅黑" pitchFamily="34" charset="-122"/>
              </a:rPr>
              <a:t>⑤配电箱测试</a:t>
            </a:r>
          </a:p>
        </p:txBody>
      </p:sp>
      <p:graphicFrame>
        <p:nvGraphicFramePr>
          <p:cNvPr id="4" name="表格 3">
            <a:extLst>
              <a:ext uri="{FF2B5EF4-FFF2-40B4-BE49-F238E27FC236}">
                <a16:creationId xmlns:a16="http://schemas.microsoft.com/office/drawing/2014/main" id="{015187F4-BEC6-BA37-E35F-6D81796ED51A}"/>
              </a:ext>
            </a:extLst>
          </p:cNvPr>
          <p:cNvGraphicFramePr>
            <a:graphicFrameLocks noGrp="1"/>
          </p:cNvGraphicFramePr>
          <p:nvPr/>
        </p:nvGraphicFramePr>
        <p:xfrm>
          <a:off x="578498" y="1220503"/>
          <a:ext cx="11198976" cy="4735454"/>
        </p:xfrm>
        <a:graphic>
          <a:graphicData uri="http://schemas.openxmlformats.org/drawingml/2006/table">
            <a:tbl>
              <a:tblPr firstRow="1" bandRow="1">
                <a:tableStyleId>{21E4AEA4-8DFA-4A89-87EB-49C32662AFE0}</a:tableStyleId>
              </a:tblPr>
              <a:tblGrid>
                <a:gridCol w="680039">
                  <a:extLst>
                    <a:ext uri="{9D8B030D-6E8A-4147-A177-3AD203B41FA5}">
                      <a16:colId xmlns:a16="http://schemas.microsoft.com/office/drawing/2014/main" val="3458432372"/>
                    </a:ext>
                  </a:extLst>
                </a:gridCol>
                <a:gridCol w="1137964">
                  <a:extLst>
                    <a:ext uri="{9D8B030D-6E8A-4147-A177-3AD203B41FA5}">
                      <a16:colId xmlns:a16="http://schemas.microsoft.com/office/drawing/2014/main" val="1145047471"/>
                    </a:ext>
                  </a:extLst>
                </a:gridCol>
                <a:gridCol w="766829">
                  <a:extLst>
                    <a:ext uri="{9D8B030D-6E8A-4147-A177-3AD203B41FA5}">
                      <a16:colId xmlns:a16="http://schemas.microsoft.com/office/drawing/2014/main" val="2650993410"/>
                    </a:ext>
                  </a:extLst>
                </a:gridCol>
                <a:gridCol w="1248033">
                  <a:extLst>
                    <a:ext uri="{9D8B030D-6E8A-4147-A177-3AD203B41FA5}">
                      <a16:colId xmlns:a16="http://schemas.microsoft.com/office/drawing/2014/main" val="4149857175"/>
                    </a:ext>
                  </a:extLst>
                </a:gridCol>
                <a:gridCol w="4998703">
                  <a:extLst>
                    <a:ext uri="{9D8B030D-6E8A-4147-A177-3AD203B41FA5}">
                      <a16:colId xmlns:a16="http://schemas.microsoft.com/office/drawing/2014/main" val="4177491578"/>
                    </a:ext>
                  </a:extLst>
                </a:gridCol>
                <a:gridCol w="1214692">
                  <a:extLst>
                    <a:ext uri="{9D8B030D-6E8A-4147-A177-3AD203B41FA5}">
                      <a16:colId xmlns:a16="http://schemas.microsoft.com/office/drawing/2014/main" val="203503476"/>
                    </a:ext>
                  </a:extLst>
                </a:gridCol>
                <a:gridCol w="1152716">
                  <a:extLst>
                    <a:ext uri="{9D8B030D-6E8A-4147-A177-3AD203B41FA5}">
                      <a16:colId xmlns:a16="http://schemas.microsoft.com/office/drawing/2014/main" val="373939316"/>
                    </a:ext>
                  </a:extLst>
                </a:gridCol>
              </a:tblGrid>
              <a:tr h="725880">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序号</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测试类别</a:t>
                      </a:r>
                    </a:p>
                  </a:txBody>
                  <a:tcPr marL="91445" marR="91445" marT="45724" marB="45724" anchor="ctr" horzOverflow="overflow">
                    <a:solidFill>
                      <a:srgbClr val="FF7900"/>
                    </a:solidFill>
                  </a:tcPr>
                </a:tc>
                <a:tc grid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测试项</a:t>
                      </a:r>
                    </a:p>
                  </a:txBody>
                  <a:tcPr marL="91445" marR="91445" marT="45724" marB="45724" anchor="ctr" horzOverflow="overflow">
                    <a:solidFill>
                      <a:srgbClr val="FF7900"/>
                    </a:solidFill>
                  </a:tcPr>
                </a:tc>
                <a:tc hMerge="1">
                  <a:txBody>
                    <a:bodyPr/>
                    <a:lstStyle/>
                    <a:p>
                      <a:endParaRPr lang="zh-CN" altLang="en-US"/>
                    </a:p>
                  </a:txBody>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测试结果</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测试用例数</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结果判定</a:t>
                      </a:r>
                    </a:p>
                  </a:txBody>
                  <a:tcPr marL="91445" marR="91445" marT="45724" marB="45724" anchor="ctr" horzOverflow="overflow">
                    <a:solidFill>
                      <a:srgbClr val="FF7900"/>
                    </a:solidFill>
                  </a:tcPr>
                </a:tc>
                <a:extLst>
                  <a:ext uri="{0D108BD9-81ED-4DB2-BD59-A6C34878D82A}">
                    <a16:rowId xmlns:a16="http://schemas.microsoft.com/office/drawing/2014/main" val="4232722079"/>
                  </a:ext>
                </a:extLst>
              </a:tr>
              <a:tr h="699659">
                <a:tc>
                  <a:txBody>
                    <a:bodyPr/>
                    <a:lstStyle/>
                    <a:p>
                      <a:pPr algn="ct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32</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rowSpan="6">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配电箱</a:t>
                      </a:r>
                      <a:endParaRPr lang="en-US" altLang="zh-CN" sz="1200" b="1"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结构测试</a:t>
                      </a:r>
                    </a:p>
                  </a:txBody>
                  <a:tcPr anchor="ctr"/>
                </a:tc>
                <a:tc gridSpan="2">
                  <a:txBody>
                    <a:bodyPr/>
                    <a:lstStyle/>
                    <a:p>
                      <a:pPr algn="ct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跌落测试</a:t>
                      </a:r>
                    </a:p>
                  </a:txBody>
                  <a:tcPr marL="91445" marR="91445" marT="45724" marB="45724" anchor="ctr" horzOverflow="overflow"/>
                </a:tc>
                <a:tc h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经跌落测试后，配电箱外壳无变形，内部器件无松动、脱落。</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1</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1181227149"/>
                  </a:ext>
                </a:extLst>
              </a:tr>
              <a:tr h="614829">
                <a:tc>
                  <a:txBody>
                    <a:bodyPr/>
                    <a:lstStyle/>
                    <a:p>
                      <a:pPr algn="ct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33</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latin typeface="+mn-ea"/>
                        <a:ea typeface="+mn-ea"/>
                        <a:cs typeface="+mn-cs"/>
                      </a:endParaRPr>
                    </a:p>
                  </a:txBody>
                  <a:tcPr anchor="ctr"/>
                </a:tc>
                <a:tc gridSpan="2">
                  <a:txBody>
                    <a:bodyPr/>
                    <a:lstStyle/>
                    <a:p>
                      <a:pPr algn="ct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跌落后</a:t>
                      </a:r>
                      <a:r>
                        <a:rPr lang="zh-CN" altLang="zh-CN" sz="1200" b="1" kern="1200" dirty="0">
                          <a:solidFill>
                            <a:schemeClr val="tx1"/>
                          </a:solidFill>
                          <a:effectLst/>
                          <a:latin typeface="Arial" panose="020B0604020202020204" pitchFamily="34" charset="0"/>
                          <a:ea typeface="微软雅黑" panose="020B0503020204020204" pitchFamily="34" charset="-122"/>
                          <a:cs typeface="+mn-cs"/>
                        </a:rPr>
                        <a:t>防水测试</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h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Arial" panose="020B0604020202020204" pitchFamily="34" charset="0"/>
                          <a:ea typeface="微软雅黑" panose="020B0503020204020204" pitchFamily="34" charset="-122"/>
                          <a:cs typeface="+mn-cs"/>
                        </a:rPr>
                        <a:t>经</a:t>
                      </a:r>
                      <a:r>
                        <a:rPr lang="en-US" altLang="zh-CN" sz="1200" kern="1200" dirty="0">
                          <a:solidFill>
                            <a:schemeClr val="tx1"/>
                          </a:solidFill>
                          <a:effectLst/>
                          <a:latin typeface="Arial" panose="020B0604020202020204" pitchFamily="34" charset="0"/>
                          <a:ea typeface="微软雅黑" panose="020B0503020204020204" pitchFamily="34" charset="-122"/>
                          <a:cs typeface="+mn-cs"/>
                        </a:rPr>
                        <a:t>IPX5</a:t>
                      </a:r>
                      <a:r>
                        <a:rPr lang="zh-CN" altLang="zh-CN" sz="1200" kern="1200" dirty="0">
                          <a:solidFill>
                            <a:schemeClr val="tx1"/>
                          </a:solidFill>
                          <a:effectLst/>
                          <a:latin typeface="Arial" panose="020B0604020202020204" pitchFamily="34" charset="0"/>
                          <a:ea typeface="微软雅黑" panose="020B0503020204020204" pitchFamily="34" charset="-122"/>
                          <a:cs typeface="+mn-cs"/>
                        </a:rPr>
                        <a:t>等级防水测试后，样机内部无水渍进入</a:t>
                      </a:r>
                      <a:endParaRPr lang="en-US" altLang="zh-CN" sz="1200"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1</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1998884159"/>
                  </a:ext>
                </a:extLst>
              </a:tr>
              <a:tr h="587258">
                <a:tc>
                  <a:txBody>
                    <a:bodyPr/>
                    <a:lstStyle/>
                    <a:p>
                      <a:pPr algn="ct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34</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latin typeface="+mn-ea"/>
                        <a:ea typeface="+mn-ea"/>
                        <a:cs typeface="+mn-cs"/>
                      </a:endParaRPr>
                    </a:p>
                  </a:txBody>
                  <a:tcPr anchor="ctr">
                    <a:solidFill>
                      <a:srgbClr val="F8E6CE"/>
                    </a:solidFill>
                  </a:tcPr>
                </a:tc>
                <a:tc gridSpan="2">
                  <a:txBody>
                    <a:bodyPr/>
                    <a:lstStyle/>
                    <a:p>
                      <a:pPr algn="ct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跌落后</a:t>
                      </a:r>
                      <a:r>
                        <a:rPr lang="zh-CN" altLang="zh-CN" sz="1200" b="1" kern="1200" dirty="0">
                          <a:solidFill>
                            <a:schemeClr val="tx1"/>
                          </a:solidFill>
                          <a:effectLst/>
                          <a:latin typeface="Arial" panose="020B0604020202020204" pitchFamily="34" charset="0"/>
                          <a:ea typeface="微软雅黑" panose="020B0503020204020204" pitchFamily="34" charset="-122"/>
                          <a:cs typeface="+mn-cs"/>
                        </a:rPr>
                        <a:t>盐雾测试</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hMerge="1">
                  <a:txBody>
                    <a:bodyPr/>
                    <a:lstStyle/>
                    <a:p>
                      <a:endParaRPr lang="zh-CN" altLang="en-US"/>
                    </a:p>
                  </a:txBody>
                  <a:tcPr/>
                </a:tc>
                <a:tc>
                  <a:txBody>
                    <a:bodyPr/>
                    <a:lstStyle/>
                    <a:p>
                      <a:pPr algn="ctr"/>
                      <a:r>
                        <a:rPr lang="zh-CN" altLang="zh-CN" sz="1200" kern="1200" dirty="0">
                          <a:solidFill>
                            <a:schemeClr val="tx1"/>
                          </a:solidFill>
                          <a:effectLst/>
                          <a:latin typeface="Arial" panose="020B0604020202020204" pitchFamily="34" charset="0"/>
                          <a:ea typeface="微软雅黑" panose="020B0503020204020204" pitchFamily="34" charset="-122"/>
                          <a:cs typeface="+mn-cs"/>
                        </a:rPr>
                        <a:t>盐雾测试后，箱体内部及外壳无明显腐蚀及锈迹。</a:t>
                      </a:r>
                      <a:endParaRPr lang="zh-CN" altLang="en-US" sz="1200"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1</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2937764467"/>
                  </a:ext>
                </a:extLst>
              </a:tr>
              <a:tr h="868324">
                <a:tc>
                  <a:txBody>
                    <a:bodyPr/>
                    <a:lstStyle/>
                    <a:p>
                      <a:pPr algn="ct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35</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latin typeface="+mn-ea"/>
                        <a:ea typeface="+mn-ea"/>
                        <a:cs typeface="+mn-cs"/>
                      </a:endParaRPr>
                    </a:p>
                  </a:txBody>
                  <a:tcPr anchor="ctr">
                    <a:solidFill>
                      <a:srgbClr val="F8E6CE"/>
                    </a:solidFill>
                  </a:tcPr>
                </a:tc>
                <a:tc gridSpan="2">
                  <a:txBody>
                    <a:bodyPr/>
                    <a:lstStyle/>
                    <a:p>
                      <a:pPr algn="ctr"/>
                      <a:r>
                        <a:rPr lang="zh-CN" altLang="zh-CN" sz="1200" b="1" kern="1200" dirty="0">
                          <a:solidFill>
                            <a:schemeClr val="tx1"/>
                          </a:solidFill>
                          <a:effectLst/>
                          <a:latin typeface="Arial" panose="020B0604020202020204" pitchFamily="34" charset="0"/>
                          <a:ea typeface="微软雅黑" panose="020B0503020204020204" pitchFamily="34" charset="-122"/>
                          <a:cs typeface="+mn-cs"/>
                        </a:rPr>
                        <a:t>堆码静载荷测试</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hMerge="1">
                  <a:txBody>
                    <a:bodyPr/>
                    <a:lstStyle/>
                    <a:p>
                      <a:endParaRPr lang="zh-CN" altLang="en-US"/>
                    </a:p>
                  </a:txBody>
                  <a:tcPr/>
                </a:tc>
                <a:tc>
                  <a:txBody>
                    <a:bodyPr/>
                    <a:lstStyle/>
                    <a:p>
                      <a:pPr algn="ctr"/>
                      <a:r>
                        <a:rPr lang="zh-CN" altLang="zh-CN" sz="1200" kern="1200" dirty="0">
                          <a:solidFill>
                            <a:schemeClr val="tx1"/>
                          </a:solidFill>
                          <a:effectLst/>
                          <a:latin typeface="Arial" panose="020B0604020202020204" pitchFamily="34" charset="0"/>
                          <a:ea typeface="微软雅黑" panose="020B0503020204020204" pitchFamily="34" charset="-122"/>
                          <a:cs typeface="+mn-cs"/>
                        </a:rPr>
                        <a:t>经堆码静载荷测试后，包转外观应无变形、凹坑等失效现象。</a:t>
                      </a:r>
                      <a:endParaRPr lang="zh-CN" altLang="en-US" sz="1200"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1</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342902724"/>
                  </a:ext>
                </a:extLst>
              </a:tr>
              <a:tr h="587258">
                <a:tc>
                  <a:txBody>
                    <a:bodyPr/>
                    <a:lstStyle/>
                    <a:p>
                      <a:pPr algn="ct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36</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latin typeface="+mn-ea"/>
                        <a:ea typeface="+mn-ea"/>
                        <a:cs typeface="+mn-cs"/>
                      </a:endParaRPr>
                    </a:p>
                  </a:txBody>
                  <a:tcPr anchor="ctr">
                    <a:solidFill>
                      <a:srgbClr val="F8E6CE"/>
                    </a:solidFill>
                  </a:tcPr>
                </a:tc>
                <a:tc gridSpan="2">
                  <a:txBody>
                    <a:bodyPr/>
                    <a:lstStyle/>
                    <a:p>
                      <a:pPr algn="ctr"/>
                      <a:r>
                        <a:rPr lang="zh-CN" altLang="zh-CN" sz="1200" b="1" kern="1200" dirty="0">
                          <a:solidFill>
                            <a:schemeClr val="tx1"/>
                          </a:solidFill>
                          <a:effectLst/>
                          <a:latin typeface="Arial" panose="020B0604020202020204" pitchFamily="34" charset="0"/>
                          <a:ea typeface="微软雅黑" panose="020B0503020204020204" pitchFamily="34" charset="-122"/>
                          <a:cs typeface="+mn-cs"/>
                        </a:rPr>
                        <a:t>整机线缆安装测试</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hMerge="1">
                  <a:txBody>
                    <a:bodyPr/>
                    <a:lstStyle/>
                    <a:p>
                      <a:endParaRPr lang="zh-CN" altLang="en-US"/>
                    </a:p>
                  </a:txBody>
                  <a:tcPr/>
                </a:tc>
                <a:tc>
                  <a:txBody>
                    <a:bodyPr/>
                    <a:lstStyle/>
                    <a:p>
                      <a:pPr algn="ctr"/>
                      <a:r>
                        <a:rPr lang="zh-CN" altLang="en-US" sz="1200" dirty="0"/>
                        <a:t>整机线缆安装测试在改进设计后，安装便携性提升明显。</a:t>
                      </a:r>
                      <a:endParaRPr lang="zh-CN" altLang="en-US" sz="1200"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1</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4108603403"/>
                  </a:ext>
                </a:extLst>
              </a:tr>
              <a:tr h="652246">
                <a:tc>
                  <a:txBody>
                    <a:bodyPr/>
                    <a:lstStyle/>
                    <a:p>
                      <a:pPr algn="ct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37</a:t>
                      </a: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b="1"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b="1" kern="1200" dirty="0">
                          <a:solidFill>
                            <a:schemeClr val="tx1"/>
                          </a:solidFill>
                          <a:effectLst/>
                          <a:latin typeface="Arial" panose="020B0604020202020204" pitchFamily="34" charset="0"/>
                          <a:ea typeface="微软雅黑" panose="020B0503020204020204" pitchFamily="34" charset="-122"/>
                          <a:cs typeface="+mn-cs"/>
                        </a:rPr>
                        <a:t>TR4</a:t>
                      </a: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继承</a:t>
                      </a: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配电箱结构测试</a:t>
                      </a: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sz="1200" kern="1200" dirty="0">
                          <a:effectLst/>
                        </a:rPr>
                        <a:t>振动测试</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a:t>
                      </a:r>
                      <a:r>
                        <a:rPr lang="zh-CN" altLang="zh-CN" sz="1200" kern="1200" dirty="0">
                          <a:solidFill>
                            <a:schemeClr val="dk1"/>
                          </a:solidFill>
                          <a:effectLst/>
                          <a:latin typeface="+mn-ea"/>
                          <a:ea typeface="+mn-ea"/>
                          <a:cs typeface="+mn-cs"/>
                        </a:rPr>
                        <a:t>防尘测试</a:t>
                      </a:r>
                      <a:r>
                        <a:rPr lang="zh-CN" altLang="en-US" sz="1200" kern="1200" dirty="0">
                          <a:solidFill>
                            <a:schemeClr val="dk1"/>
                          </a:solidFill>
                          <a:effectLst/>
                          <a:latin typeface="+mn-ea"/>
                          <a:ea typeface="+mn-ea"/>
                          <a:cs typeface="+mn-cs"/>
                        </a:rPr>
                        <a:t>、</a:t>
                      </a:r>
                      <a:r>
                        <a:rPr lang="zh-CN" altLang="zh-CN" sz="1200" kern="1200" dirty="0">
                          <a:solidFill>
                            <a:schemeClr val="dk1"/>
                          </a:solidFill>
                          <a:effectLst/>
                          <a:latin typeface="+mn-ea"/>
                          <a:ea typeface="+mn-ea"/>
                          <a:cs typeface="+mn-cs"/>
                        </a:rPr>
                        <a:t>挂耳承载测试</a:t>
                      </a:r>
                      <a:r>
                        <a:rPr lang="zh-CN" altLang="en-US" sz="1200" kern="1200" dirty="0">
                          <a:solidFill>
                            <a:schemeClr val="tx1"/>
                          </a:solidFill>
                          <a:effectLst/>
                          <a:latin typeface="+mn-ea"/>
                          <a:ea typeface="+mn-ea"/>
                          <a:cs typeface="+mn-cs"/>
                        </a:rPr>
                        <a:t>、</a:t>
                      </a:r>
                      <a:r>
                        <a:rPr lang="zh-CN" altLang="zh-CN" sz="1200" kern="1200" dirty="0">
                          <a:solidFill>
                            <a:schemeClr val="dk1"/>
                          </a:solidFill>
                          <a:effectLst/>
                          <a:latin typeface="+mn-ea"/>
                          <a:ea typeface="+mn-ea"/>
                          <a:cs typeface="+mn-cs"/>
                        </a:rPr>
                        <a:t>紫外老化测试</a:t>
                      </a:r>
                      <a:r>
                        <a:rPr lang="zh-CN" altLang="en-US" sz="1200" kern="1200" dirty="0">
                          <a:solidFill>
                            <a:schemeClr val="tx1"/>
                          </a:solidFill>
                          <a:effectLst/>
                          <a:latin typeface="+mn-ea"/>
                          <a:ea typeface="+mn-ea"/>
                          <a:cs typeface="+mn-cs"/>
                        </a:rPr>
                        <a:t>、</a:t>
                      </a:r>
                      <a:r>
                        <a:rPr lang="zh-CN" altLang="zh-CN" sz="1200" kern="1200" dirty="0">
                          <a:solidFill>
                            <a:schemeClr val="dk1"/>
                          </a:solidFill>
                          <a:effectLst/>
                          <a:latin typeface="+mn-ea"/>
                          <a:ea typeface="+mn-ea"/>
                          <a:cs typeface="+mn-cs"/>
                        </a:rPr>
                        <a:t>丝印耐久性测试</a:t>
                      </a:r>
                      <a:r>
                        <a:rPr lang="zh-CN" altLang="en-US" sz="1200" kern="1200" dirty="0">
                          <a:solidFill>
                            <a:schemeClr val="dk1"/>
                          </a:solidFill>
                          <a:effectLst/>
                          <a:latin typeface="+mn-ea"/>
                          <a:ea typeface="+mn-ea"/>
                          <a:cs typeface="+mn-cs"/>
                        </a:rPr>
                        <a:t>、</a:t>
                      </a:r>
                      <a:r>
                        <a:rPr lang="zh-CN" altLang="zh-CN" sz="1200" kern="1200" dirty="0">
                          <a:solidFill>
                            <a:schemeClr val="dk1"/>
                          </a:solidFill>
                          <a:effectLst/>
                          <a:latin typeface="+mn-ea"/>
                          <a:ea typeface="+mn-ea"/>
                          <a:cs typeface="+mn-cs"/>
                        </a:rPr>
                        <a:t>膜厚测试</a:t>
                      </a:r>
                      <a:r>
                        <a:rPr lang="zh-CN" altLang="en-US" sz="1200" kern="1200" dirty="0">
                          <a:solidFill>
                            <a:schemeClr val="dk1"/>
                          </a:solidFill>
                          <a:effectLst/>
                          <a:latin typeface="+mn-ea"/>
                          <a:ea typeface="+mn-ea"/>
                          <a:cs typeface="+mn-cs"/>
                        </a:rPr>
                        <a:t>、</a:t>
                      </a:r>
                      <a:r>
                        <a:rPr lang="zh-CN" altLang="zh-CN" sz="1200" kern="1200" dirty="0">
                          <a:solidFill>
                            <a:schemeClr val="dk1"/>
                          </a:solidFill>
                          <a:effectLst/>
                          <a:latin typeface="+mn-ea"/>
                          <a:ea typeface="+mn-ea"/>
                          <a:cs typeface="+mn-cs"/>
                        </a:rPr>
                        <a:t>涂层附着力测试</a:t>
                      </a:r>
                      <a:r>
                        <a:rPr lang="zh-CN" altLang="en-US" sz="1200" kern="1200" dirty="0">
                          <a:solidFill>
                            <a:schemeClr val="dk1"/>
                          </a:solidFill>
                          <a:effectLst/>
                          <a:latin typeface="+mn-ea"/>
                          <a:ea typeface="+mn-ea"/>
                          <a:cs typeface="+mn-cs"/>
                        </a:rPr>
                        <a:t>、</a:t>
                      </a:r>
                      <a:r>
                        <a:rPr lang="zh-CN" altLang="zh-CN" sz="1200" kern="1200" dirty="0">
                          <a:solidFill>
                            <a:schemeClr val="dk1"/>
                          </a:solidFill>
                          <a:latin typeface="+mn-ea"/>
                          <a:ea typeface="+mn-ea"/>
                          <a:cs typeface="+mn-cs"/>
                        </a:rPr>
                        <a:t>尺寸测试</a:t>
                      </a:r>
                      <a:endParaRPr lang="zh-CN" altLang="en-US" sz="1200" kern="1200" dirty="0">
                        <a:solidFill>
                          <a:schemeClr val="dk1"/>
                        </a:solidFill>
                        <a:latin typeface="+mn-ea"/>
                        <a:ea typeface="+mn-ea"/>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微软雅黑" panose="020B0503020204020204" pitchFamily="34" charset="-122"/>
                          <a:cs typeface="+mn-cs"/>
                        </a:rPr>
                        <a:t>8</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rgbClr val="00B050"/>
                          </a:solidFill>
                          <a:latin typeface="+mn-lt"/>
                          <a:ea typeface="+mn-ea"/>
                          <a:cs typeface="+mn-cs"/>
                        </a:rPr>
                        <a:t>通过</a:t>
                      </a:r>
                      <a:r>
                        <a:rPr lang="en-US" altLang="zh-CN" sz="1200" b="1" kern="1200" dirty="0">
                          <a:solidFill>
                            <a:srgbClr val="00B050"/>
                          </a:solidFill>
                          <a:latin typeface="+mn-lt"/>
                          <a:ea typeface="+mn-ea"/>
                          <a:cs typeface="+mn-cs"/>
                        </a:rPr>
                        <a:t>8</a:t>
                      </a:r>
                      <a:r>
                        <a:rPr lang="zh-CN" altLang="en-US" sz="1200" b="1" kern="1200" dirty="0">
                          <a:solidFill>
                            <a:srgbClr val="00B050"/>
                          </a:solidFill>
                          <a:latin typeface="+mn-lt"/>
                          <a:ea typeface="+mn-ea"/>
                          <a:cs typeface="+mn-cs"/>
                        </a:rPr>
                        <a:t>条</a:t>
                      </a:r>
                    </a:p>
                  </a:txBody>
                  <a:tcPr marL="91445" marR="91445" marT="45724" marB="45724" anchor="ctr" horzOverflow="overflow"/>
                </a:tc>
                <a:extLst>
                  <a:ext uri="{0D108BD9-81ED-4DB2-BD59-A6C34878D82A}">
                    <a16:rowId xmlns:a16="http://schemas.microsoft.com/office/drawing/2014/main" val="2398230932"/>
                  </a:ext>
                </a:extLst>
              </a:tr>
            </a:tbl>
          </a:graphicData>
        </a:graphic>
      </p:graphicFrame>
    </p:spTree>
    <p:extLst>
      <p:ext uri="{BB962C8B-B14F-4D97-AF65-F5344CB8AC3E}">
        <p14:creationId xmlns:p14="http://schemas.microsoft.com/office/powerpoint/2010/main" val="2699078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EB019F-6B1D-7B00-F7D6-4C859E35975A}"/>
              </a:ext>
            </a:extLst>
          </p:cNvPr>
          <p:cNvSpPr>
            <a:spLocks noGrp="1"/>
          </p:cNvSpPr>
          <p:nvPr>
            <p:ph type="sldNum" sz="quarter" idx="4"/>
          </p:nvPr>
        </p:nvSpPr>
        <p:spPr/>
        <p:txBody>
          <a:bodyPr/>
          <a:lstStyle/>
          <a:p>
            <a:fld id="{E5DA641C-B17E-4136-B66A-BE4927EA7F1E}" type="slidenum">
              <a:rPr lang="zh-CN" altLang="en-US" smtClean="0"/>
              <a:t>26</a:t>
            </a:fld>
            <a:endParaRPr lang="zh-CN" altLang="en-US" dirty="0"/>
          </a:p>
        </p:txBody>
      </p:sp>
      <p:sp>
        <p:nvSpPr>
          <p:cNvPr id="25" name="矩形 24"/>
          <p:cNvSpPr/>
          <p:nvPr/>
        </p:nvSpPr>
        <p:spPr>
          <a:xfrm>
            <a:off x="756399" y="1733980"/>
            <a:ext cx="5378064" cy="369332"/>
          </a:xfrm>
          <a:prstGeom prst="rect">
            <a:avLst/>
          </a:prstGeom>
        </p:spPr>
        <p:txBody>
          <a:bodyPr wrap="square">
            <a:spAutoFit/>
          </a:bodyPr>
          <a:lstStyle/>
          <a:p>
            <a:pPr>
              <a:spcBef>
                <a:spcPts val="600"/>
              </a:spcBef>
            </a:pPr>
            <a:r>
              <a:rPr lang="zh-CN" altLang="en-US" b="1" dirty="0">
                <a:solidFill>
                  <a:schemeClr val="tx1">
                    <a:lumMod val="50000"/>
                  </a:schemeClr>
                </a:solidFill>
                <a:latin typeface="+mn-ea"/>
                <a:cs typeface="Times New Roman" panose="02020603050405020304" pitchFamily="18" charset="0"/>
              </a:rPr>
              <a:t>测试方法：</a:t>
            </a:r>
            <a:endParaRPr lang="en-US" altLang="zh-CN" b="1" dirty="0">
              <a:solidFill>
                <a:schemeClr val="tx1">
                  <a:lumMod val="50000"/>
                </a:schemeClr>
              </a:solidFill>
              <a:latin typeface="+mn-ea"/>
              <a:cs typeface="Times New Roman" panose="02020603050405020304" pitchFamily="18" charset="0"/>
            </a:endParaRPr>
          </a:p>
        </p:txBody>
      </p:sp>
      <p:sp>
        <p:nvSpPr>
          <p:cNvPr id="26" name="矩形 25"/>
          <p:cNvSpPr/>
          <p:nvPr/>
        </p:nvSpPr>
        <p:spPr>
          <a:xfrm>
            <a:off x="723829" y="4383158"/>
            <a:ext cx="5346656" cy="458908"/>
          </a:xfrm>
          <a:prstGeom prst="rect">
            <a:avLst/>
          </a:prstGeom>
        </p:spPr>
        <p:txBody>
          <a:bodyPr wrap="square">
            <a:spAutoFit/>
          </a:bodyPr>
          <a:lstStyle/>
          <a:p>
            <a:pPr>
              <a:lnSpc>
                <a:spcPct val="150000"/>
              </a:lnSpc>
            </a:pPr>
            <a:r>
              <a:rPr lang="zh-CN" altLang="en-US" b="1" dirty="0">
                <a:solidFill>
                  <a:srgbClr val="000000"/>
                </a:solidFill>
                <a:latin typeface="+mn-ea"/>
                <a:cs typeface="Times New Roman" panose="02020603050405020304" pitchFamily="18" charset="0"/>
              </a:rPr>
              <a:t>测试结果：</a:t>
            </a:r>
            <a:endParaRPr lang="en-US" altLang="zh-CN" b="1" dirty="0">
              <a:solidFill>
                <a:srgbClr val="000000"/>
              </a:solidFill>
              <a:latin typeface="+mn-ea"/>
              <a:cs typeface="Times New Roman" panose="02020603050405020304" pitchFamily="18" charset="0"/>
            </a:endParaRPr>
          </a:p>
        </p:txBody>
      </p:sp>
      <p:sp>
        <p:nvSpPr>
          <p:cNvPr id="27" name="矩形 26"/>
          <p:cNvSpPr/>
          <p:nvPr/>
        </p:nvSpPr>
        <p:spPr>
          <a:xfrm>
            <a:off x="723829" y="5485561"/>
            <a:ext cx="4761409" cy="833690"/>
          </a:xfrm>
          <a:prstGeom prst="rect">
            <a:avLst/>
          </a:prstGeom>
        </p:spPr>
        <p:txBody>
          <a:bodyPr wrap="square">
            <a:spAutoFit/>
          </a:bodyPr>
          <a:lstStyle/>
          <a:p>
            <a:pPr>
              <a:lnSpc>
                <a:spcPct val="150000"/>
              </a:lnSpc>
            </a:pPr>
            <a:r>
              <a:rPr lang="zh-CN" altLang="en-US" b="1" dirty="0">
                <a:solidFill>
                  <a:srgbClr val="000000"/>
                </a:solidFill>
                <a:latin typeface="+mn-ea"/>
                <a:cs typeface="Times New Roman" panose="02020603050405020304" pitchFamily="18" charset="0"/>
              </a:rPr>
              <a:t>结果判定：</a:t>
            </a:r>
            <a:endParaRPr lang="en-US" altLang="zh-CN" b="1" dirty="0">
              <a:solidFill>
                <a:srgbClr val="000000"/>
              </a:solidFill>
              <a:latin typeface="+mn-ea"/>
              <a:cs typeface="Times New Roman" panose="02020603050405020304" pitchFamily="18" charset="0"/>
            </a:endParaRPr>
          </a:p>
          <a:p>
            <a:pPr>
              <a:lnSpc>
                <a:spcPct val="150000"/>
              </a:lnSpc>
            </a:pPr>
            <a:r>
              <a:rPr lang="zh-CN" altLang="en-US" sz="1600" b="1" dirty="0">
                <a:solidFill>
                  <a:srgbClr val="00B050"/>
                </a:solidFill>
                <a:latin typeface="+mn-ea"/>
                <a:cs typeface="Times New Roman" panose="02020603050405020304" pitchFamily="18" charset="0"/>
              </a:rPr>
              <a:t>测试通过</a:t>
            </a:r>
            <a:r>
              <a:rPr lang="en-US" altLang="zh-CN" sz="1600" b="1" dirty="0">
                <a:solidFill>
                  <a:srgbClr val="00B050"/>
                </a:solidFill>
                <a:latin typeface="+mn-ea"/>
                <a:cs typeface="Times New Roman" panose="02020603050405020304" pitchFamily="18" charset="0"/>
              </a:rPr>
              <a:t>12</a:t>
            </a:r>
            <a:r>
              <a:rPr lang="zh-CN" altLang="en-US" sz="1600" b="1" dirty="0">
                <a:solidFill>
                  <a:srgbClr val="00B050"/>
                </a:solidFill>
                <a:latin typeface="+mn-ea"/>
                <a:cs typeface="Times New Roman" panose="02020603050405020304" pitchFamily="18" charset="0"/>
              </a:rPr>
              <a:t>项。</a:t>
            </a:r>
            <a:endParaRPr lang="zh-CN" altLang="en-US" sz="1600" b="1" dirty="0">
              <a:solidFill>
                <a:srgbClr val="00B050"/>
              </a:solidFill>
              <a:latin typeface="+mn-ea"/>
            </a:endParaRPr>
          </a:p>
        </p:txBody>
      </p:sp>
      <p:sp>
        <p:nvSpPr>
          <p:cNvPr id="28" name="矩形 27"/>
          <p:cNvSpPr/>
          <p:nvPr/>
        </p:nvSpPr>
        <p:spPr>
          <a:xfrm>
            <a:off x="724991" y="1131683"/>
            <a:ext cx="10846051" cy="5227403"/>
          </a:xfrm>
          <a:prstGeom prst="rect">
            <a:avLst/>
          </a:prstGeom>
          <a:noFill/>
          <a:ln>
            <a:solidFill>
              <a:srgbClr val="F47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12" name="矩形 11"/>
          <p:cNvSpPr/>
          <p:nvPr/>
        </p:nvSpPr>
        <p:spPr>
          <a:xfrm>
            <a:off x="756399" y="1114826"/>
            <a:ext cx="5346656" cy="507831"/>
          </a:xfrm>
          <a:prstGeom prst="rect">
            <a:avLst/>
          </a:prstGeom>
        </p:spPr>
        <p:txBody>
          <a:bodyPr wrap="square">
            <a:spAutoFit/>
          </a:bodyPr>
          <a:lstStyle/>
          <a:p>
            <a:pPr>
              <a:lnSpc>
                <a:spcPct val="150000"/>
              </a:lnSpc>
            </a:pPr>
            <a:r>
              <a:rPr lang="zh-CN" altLang="en-US" b="1" dirty="0">
                <a:solidFill>
                  <a:srgbClr val="000000"/>
                </a:solidFill>
                <a:latin typeface="+mn-ea"/>
                <a:cs typeface="Times New Roman" panose="02020603050405020304" pitchFamily="18" charset="0"/>
              </a:rPr>
              <a:t>测试项：</a:t>
            </a:r>
            <a:r>
              <a:rPr lang="zh-CN" altLang="en-US" sz="16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配电箱电气</a:t>
            </a:r>
            <a:r>
              <a:rPr lang="zh-CN" altLang="en-US" sz="1600" dirty="0">
                <a:latin typeface="Arial" panose="020B0604020202020204" pitchFamily="34" charset="0"/>
                <a:ea typeface="微软雅黑" panose="020B0503020204020204" pitchFamily="34" charset="-122"/>
              </a:rPr>
              <a:t>测试</a:t>
            </a:r>
            <a:endParaRPr lang="zh-CN" altLang="en-US" dirty="0">
              <a:latin typeface="Arial" panose="020B0604020202020204" pitchFamily="34" charset="0"/>
              <a:ea typeface="微软雅黑" panose="020B0503020204020204" pitchFamily="34" charset="-122"/>
            </a:endParaRPr>
          </a:p>
        </p:txBody>
      </p:sp>
      <p:sp>
        <p:nvSpPr>
          <p:cNvPr id="13" name="标题 1"/>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lang="zh-CN" altLang="en-US" sz="2400" b="1" dirty="0">
                <a:solidFill>
                  <a:schemeClr val="tx1"/>
                </a:solidFill>
                <a:latin typeface="微软雅黑" pitchFamily="34" charset="-122"/>
                <a:ea typeface="微软雅黑" pitchFamily="34" charset="-122"/>
              </a:rPr>
              <a:t>⑤配电箱测试</a:t>
            </a:r>
            <a:r>
              <a:rPr lang="en-US" altLang="zh-CN" sz="2400" b="1" dirty="0">
                <a:solidFill>
                  <a:schemeClr val="bg2"/>
                </a:solidFill>
                <a:latin typeface="微软雅黑" pitchFamily="34" charset="-122"/>
                <a:ea typeface="微软雅黑" pitchFamily="34" charset="-122"/>
              </a:rPr>
              <a:t>/ </a:t>
            </a:r>
            <a:r>
              <a:rPr lang="zh-CN" altLang="en-US" sz="2400" dirty="0">
                <a:solidFill>
                  <a:schemeClr val="bg2"/>
                </a:solidFill>
                <a:latin typeface="微软雅黑" pitchFamily="34" charset="-122"/>
                <a:ea typeface="微软雅黑" pitchFamily="34" charset="-122"/>
              </a:rPr>
              <a:t>电气测试</a:t>
            </a:r>
            <a:endParaRPr kumimoji="1" lang="zh-CN" altLang="en-US" sz="2400" dirty="0">
              <a:solidFill>
                <a:schemeClr val="bg2"/>
              </a:solidFill>
            </a:endParaRPr>
          </a:p>
        </p:txBody>
      </p:sp>
      <p:sp>
        <p:nvSpPr>
          <p:cNvPr id="5" name="矩形 4"/>
          <p:cNvSpPr/>
          <p:nvPr/>
        </p:nvSpPr>
        <p:spPr>
          <a:xfrm>
            <a:off x="723829" y="4785299"/>
            <a:ext cx="3915903" cy="787523"/>
          </a:xfrm>
          <a:prstGeom prst="rect">
            <a:avLst/>
          </a:prstGeom>
        </p:spPr>
        <p:txBody>
          <a:bodyPr wrap="square">
            <a:spAutoFit/>
          </a:bodyPr>
          <a:lstStyle/>
          <a:p>
            <a:pPr>
              <a:lnSpc>
                <a:spcPct val="150000"/>
              </a:lnSpc>
              <a:spcBef>
                <a:spcPts val="600"/>
              </a:spcBef>
            </a:pPr>
            <a:r>
              <a:rPr lang="zh-CN" altLang="en-US" sz="1600" dirty="0">
                <a:latin typeface="+mn-ea"/>
                <a:cs typeface="Times New Roman" panose="02020603050405020304" pitchFamily="18" charset="0"/>
                <a:sym typeface="Arial" panose="020B0604020202020204" pitchFamily="34" charset="0"/>
              </a:rPr>
              <a:t>智能配电箱安规测试及在</a:t>
            </a:r>
            <a:r>
              <a:rPr lang="en-US" altLang="zh-CN" sz="1600" dirty="0">
                <a:latin typeface="+mn-ea"/>
                <a:cs typeface="Times New Roman" panose="02020603050405020304" pitchFamily="18" charset="0"/>
                <a:sym typeface="Arial" panose="020B0604020202020204" pitchFamily="34" charset="0"/>
              </a:rPr>
              <a:t>55℃/-20℃</a:t>
            </a:r>
            <a:r>
              <a:rPr lang="zh-CN" altLang="en-US" sz="1600" dirty="0">
                <a:latin typeface="+mn-ea"/>
                <a:cs typeface="Times New Roman" panose="02020603050405020304" pitchFamily="18" charset="0"/>
                <a:sym typeface="Arial" panose="020B0604020202020204" pitchFamily="34" charset="0"/>
              </a:rPr>
              <a:t>环境可靠性测试符合规格书要求。</a:t>
            </a:r>
            <a:endParaRPr lang="en-US" altLang="zh-CN" sz="1600" dirty="0">
              <a:latin typeface="+mn-ea"/>
              <a:cs typeface="Times New Roman" panose="02020603050405020304" pitchFamily="18" charset="0"/>
            </a:endParaRPr>
          </a:p>
        </p:txBody>
      </p:sp>
      <p:sp>
        <p:nvSpPr>
          <p:cNvPr id="15" name="矩形 14"/>
          <p:cNvSpPr/>
          <p:nvPr/>
        </p:nvSpPr>
        <p:spPr>
          <a:xfrm>
            <a:off x="723830" y="2120169"/>
            <a:ext cx="3915903" cy="2264851"/>
          </a:xfrm>
          <a:prstGeom prst="rect">
            <a:avLst/>
          </a:prstGeom>
        </p:spPr>
        <p:txBody>
          <a:bodyPr wrap="square">
            <a:spAutoFit/>
          </a:bodyPr>
          <a:lstStyle/>
          <a:p>
            <a:pPr marL="0" marR="0" indent="0" rtl="0" eaLnBrk="1" fontAlgn="auto" latinLnBrk="0" hangingPunct="1">
              <a:lnSpc>
                <a:spcPct val="150000"/>
              </a:lnSpc>
            </a:pPr>
            <a:r>
              <a:rPr lang="zh-CN" altLang="en-US" sz="1600" dirty="0">
                <a:latin typeface="+mn-ea"/>
                <a:cs typeface="Times New Roman" panose="02020603050405020304" pitchFamily="18" charset="0"/>
              </a:rPr>
              <a:t>使用环境测试箱进行安规和环境可靠性测试，包括</a:t>
            </a:r>
            <a:r>
              <a:rPr lang="zh-CN" altLang="en-US" sz="1600" kern="1200" dirty="0">
                <a:solidFill>
                  <a:schemeClr val="tx1"/>
                </a:solidFill>
                <a:effectLst/>
                <a:latin typeface="Arial" panose="020B0604020202020204" pitchFamily="34" charset="0"/>
                <a:ea typeface="微软雅黑" panose="020B0503020204020204" pitchFamily="34" charset="-122"/>
                <a:cs typeface="+mn-cs"/>
                <a:sym typeface="Arial" panose="020B0604020202020204" pitchFamily="34" charset="0"/>
              </a:rPr>
              <a:t>智能配电箱</a:t>
            </a:r>
            <a:r>
              <a:rPr lang="zh-CN" altLang="en-US" sz="1600" kern="1200" dirty="0">
                <a:solidFill>
                  <a:schemeClr val="tx1"/>
                </a:solidFill>
                <a:effectLst/>
                <a:latin typeface="Arial" panose="020B0604020202020204" pitchFamily="34" charset="0"/>
                <a:ea typeface="微软雅黑" panose="020B0503020204020204" pitchFamily="34" charset="-122"/>
                <a:cs typeface="+mn-cs"/>
              </a:rPr>
              <a:t>绝缘电阻</a:t>
            </a:r>
            <a:r>
              <a:rPr lang="en-US" altLang="zh-CN" sz="1600" kern="1200" dirty="0">
                <a:solidFill>
                  <a:schemeClr val="tx1"/>
                </a:solidFill>
                <a:effectLst/>
                <a:latin typeface="Arial" panose="020B0604020202020204" pitchFamily="34" charset="0"/>
                <a:ea typeface="微软雅黑" panose="020B0503020204020204" pitchFamily="34" charset="-122"/>
                <a:cs typeface="+mn-cs"/>
              </a:rPr>
              <a:t>(IR)</a:t>
            </a:r>
            <a:r>
              <a:rPr lang="zh-CN" altLang="en-US" sz="1600" kern="1200" dirty="0">
                <a:solidFill>
                  <a:schemeClr val="tx1"/>
                </a:solidFill>
                <a:effectLst/>
                <a:latin typeface="Arial" panose="020B0604020202020204" pitchFamily="34" charset="0"/>
                <a:ea typeface="微软雅黑" panose="020B0503020204020204" pitchFamily="34" charset="-122"/>
                <a:cs typeface="+mn-cs"/>
              </a:rPr>
              <a:t>、工频耐压测试、接地连续性</a:t>
            </a:r>
            <a:r>
              <a:rPr lang="en-US" altLang="zh-CN" sz="1600" kern="1200" dirty="0">
                <a:solidFill>
                  <a:schemeClr val="tx1"/>
                </a:solidFill>
                <a:effectLst/>
                <a:latin typeface="Arial" panose="020B0604020202020204" pitchFamily="34" charset="0"/>
                <a:ea typeface="微软雅黑" panose="020B0503020204020204" pitchFamily="34" charset="-122"/>
                <a:cs typeface="+mn-cs"/>
              </a:rPr>
              <a:t>(GB)</a:t>
            </a:r>
            <a:r>
              <a:rPr lang="zh-CN" altLang="en-US" sz="1600" kern="1200" dirty="0">
                <a:solidFill>
                  <a:schemeClr val="tx1"/>
                </a:solidFill>
                <a:effectLst/>
                <a:latin typeface="Arial" panose="020B0604020202020204" pitchFamily="34" charset="0"/>
                <a:ea typeface="微软雅黑" panose="020B0503020204020204" pitchFamily="34" charset="-122"/>
                <a:cs typeface="+mn-cs"/>
              </a:rPr>
              <a:t>、接触电流、电气间隙、爬电距离、</a:t>
            </a:r>
            <a:r>
              <a:rPr lang="zh-CN" altLang="zh-CN" sz="1600" i="0" u="none" strike="noStrike" kern="1200" dirty="0">
                <a:solidFill>
                  <a:srgbClr val="5F605F"/>
                </a:solidFill>
                <a:effectLst/>
                <a:latin typeface="Arial" panose="020B0604020202020204" pitchFamily="34" charset="0"/>
                <a:ea typeface="微软雅黑" panose="020B0503020204020204" pitchFamily="34" charset="-122"/>
              </a:rPr>
              <a:t>高温运行</a:t>
            </a:r>
            <a:r>
              <a:rPr lang="zh-CN" altLang="en-US" sz="1600" i="0" u="none" strike="noStrike" kern="1200" dirty="0">
                <a:solidFill>
                  <a:srgbClr val="5F605F"/>
                </a:solidFill>
                <a:effectLst/>
                <a:latin typeface="Arial" panose="020B0604020202020204" pitchFamily="34" charset="0"/>
                <a:ea typeface="微软雅黑" panose="020B0503020204020204" pitchFamily="34" charset="-122"/>
              </a:rPr>
              <a:t>、</a:t>
            </a:r>
            <a:r>
              <a:rPr lang="zh-CN" altLang="zh-CN" sz="1600" i="0" u="none" strike="noStrike" kern="1200" dirty="0">
                <a:solidFill>
                  <a:srgbClr val="5F605F"/>
                </a:solidFill>
                <a:effectLst/>
                <a:latin typeface="Arial" panose="020B0604020202020204" pitchFamily="34" charset="0"/>
                <a:ea typeface="微软雅黑" panose="020B0503020204020204" pitchFamily="34" charset="-122"/>
              </a:rPr>
              <a:t>低温运行</a:t>
            </a:r>
            <a:r>
              <a:rPr lang="zh-CN" altLang="en-US" sz="1600" i="0" u="none" strike="noStrike" kern="1200" dirty="0">
                <a:solidFill>
                  <a:srgbClr val="5F605F"/>
                </a:solidFill>
                <a:effectLst/>
                <a:latin typeface="Arial" panose="020B0604020202020204" pitchFamily="34" charset="0"/>
                <a:ea typeface="微软雅黑" panose="020B0503020204020204" pitchFamily="34" charset="-122"/>
              </a:rPr>
              <a:t>、</a:t>
            </a:r>
            <a:r>
              <a:rPr lang="zh-CN" altLang="zh-CN" sz="1600" i="0" u="none" strike="noStrike" kern="1200" dirty="0">
                <a:solidFill>
                  <a:srgbClr val="5F605F"/>
                </a:solidFill>
                <a:effectLst/>
                <a:latin typeface="Arial" panose="020B0604020202020204" pitchFamily="34" charset="0"/>
                <a:ea typeface="微软雅黑" panose="020B0503020204020204" pitchFamily="34" charset="-122"/>
              </a:rPr>
              <a:t>高低温循环</a:t>
            </a:r>
            <a:r>
              <a:rPr lang="zh-CN" altLang="en-US" sz="1600" i="0" u="none" strike="noStrike" kern="1200" dirty="0">
                <a:solidFill>
                  <a:srgbClr val="5F605F"/>
                </a:solidFill>
                <a:effectLst/>
                <a:latin typeface="Arial" panose="020B0604020202020204" pitchFamily="34" charset="0"/>
                <a:ea typeface="微软雅黑" panose="020B0503020204020204" pitchFamily="34" charset="-122"/>
              </a:rPr>
              <a:t>、</a:t>
            </a:r>
            <a:r>
              <a:rPr lang="zh-CN" altLang="zh-CN" sz="1600" i="0" u="none" strike="noStrike" kern="1200" dirty="0">
                <a:solidFill>
                  <a:srgbClr val="5F605F"/>
                </a:solidFill>
                <a:effectLst/>
                <a:latin typeface="Arial" panose="020B0604020202020204" pitchFamily="34" charset="0"/>
                <a:ea typeface="微软雅黑" panose="020B0503020204020204" pitchFamily="34" charset="-122"/>
              </a:rPr>
              <a:t>恒定湿热运行</a:t>
            </a:r>
            <a:r>
              <a:rPr lang="zh-CN" altLang="en-US" sz="1600" i="0" u="none" strike="noStrike" kern="1200" dirty="0">
                <a:solidFill>
                  <a:srgbClr val="5F605F"/>
                </a:solidFill>
                <a:effectLst/>
                <a:latin typeface="Arial" panose="020B0604020202020204" pitchFamily="34" charset="0"/>
                <a:ea typeface="微软雅黑" panose="020B0503020204020204" pitchFamily="34" charset="-122"/>
              </a:rPr>
              <a:t>、</a:t>
            </a:r>
            <a:r>
              <a:rPr lang="zh-CN" altLang="zh-CN" sz="1600" i="0" u="none" strike="noStrike" kern="1200" dirty="0">
                <a:solidFill>
                  <a:srgbClr val="5F605F"/>
                </a:solidFill>
                <a:effectLst/>
                <a:latin typeface="Arial" panose="020B0604020202020204" pitchFamily="34" charset="0"/>
                <a:ea typeface="微软雅黑" panose="020B0503020204020204" pitchFamily="34" charset="-122"/>
              </a:rPr>
              <a:t>温升</a:t>
            </a:r>
            <a:r>
              <a:rPr lang="zh-CN" altLang="en-US" sz="1600" i="0" u="none" strike="noStrike" kern="1200" dirty="0">
                <a:solidFill>
                  <a:srgbClr val="5F605F"/>
                </a:solidFill>
                <a:effectLst/>
                <a:latin typeface="Arial" panose="020B0604020202020204" pitchFamily="34" charset="0"/>
                <a:ea typeface="微软雅黑" panose="020B0503020204020204" pitchFamily="34" charset="-122"/>
              </a:rPr>
              <a:t>、高电压</a:t>
            </a:r>
            <a:r>
              <a:rPr lang="zh-CN" altLang="zh-CN" sz="1600" i="0" u="none" strike="noStrike" kern="1200" dirty="0">
                <a:solidFill>
                  <a:srgbClr val="5F605F"/>
                </a:solidFill>
                <a:effectLst/>
                <a:latin typeface="Arial" panose="020B0604020202020204" pitchFamily="34" charset="0"/>
                <a:ea typeface="微软雅黑" panose="020B0503020204020204" pitchFamily="34" charset="-122"/>
              </a:rPr>
              <a:t>试验</a:t>
            </a:r>
            <a:r>
              <a:rPr lang="en-US" altLang="zh-CN" sz="1600" dirty="0">
                <a:latin typeface="+mn-ea"/>
                <a:cs typeface="Times New Roman" panose="02020603050405020304" pitchFamily="18" charset="0"/>
              </a:rPr>
              <a:t>12</a:t>
            </a:r>
            <a:r>
              <a:rPr lang="zh-CN" altLang="en-US" sz="1600" dirty="0">
                <a:latin typeface="+mn-ea"/>
                <a:cs typeface="Times New Roman" panose="02020603050405020304" pitchFamily="18" charset="0"/>
              </a:rPr>
              <a:t>项内容。</a:t>
            </a:r>
            <a:endParaRPr lang="en-US" altLang="zh-CN" sz="1600" dirty="0">
              <a:latin typeface="+mn-ea"/>
              <a:cs typeface="Times New Roman" panose="02020603050405020304" pitchFamily="18" charset="0"/>
            </a:endParaRPr>
          </a:p>
        </p:txBody>
      </p:sp>
      <p:pic>
        <p:nvPicPr>
          <p:cNvPr id="4" name="图片 3">
            <a:extLst>
              <a:ext uri="{FF2B5EF4-FFF2-40B4-BE49-F238E27FC236}">
                <a16:creationId xmlns:a16="http://schemas.microsoft.com/office/drawing/2014/main" id="{A565D090-EE27-BCB3-7EFB-31DB6B4AD5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3458" y="1270100"/>
            <a:ext cx="2191551" cy="1997473"/>
          </a:xfrm>
          <a:prstGeom prst="rect">
            <a:avLst/>
          </a:prstGeom>
          <a:noFill/>
          <a:ln>
            <a:noFill/>
          </a:ln>
        </p:spPr>
      </p:pic>
      <p:pic>
        <p:nvPicPr>
          <p:cNvPr id="6" name="图片 5">
            <a:extLst>
              <a:ext uri="{FF2B5EF4-FFF2-40B4-BE49-F238E27FC236}">
                <a16:creationId xmlns:a16="http://schemas.microsoft.com/office/drawing/2014/main" id="{19122339-A9E0-92A5-54B5-82AE0DE8CB7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9099604" y="2427826"/>
            <a:ext cx="2566841" cy="2305968"/>
          </a:xfrm>
          <a:prstGeom prst="rect">
            <a:avLst/>
          </a:prstGeom>
          <a:noFill/>
          <a:ln>
            <a:noFill/>
          </a:ln>
        </p:spPr>
      </p:pic>
      <p:pic>
        <p:nvPicPr>
          <p:cNvPr id="7" name="图片 6">
            <a:extLst>
              <a:ext uri="{FF2B5EF4-FFF2-40B4-BE49-F238E27FC236}">
                <a16:creationId xmlns:a16="http://schemas.microsoft.com/office/drawing/2014/main" id="{B6DE2764-73F8-C1F2-B3E8-6099D31EADB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4641189" y="1253399"/>
            <a:ext cx="1997473" cy="2030875"/>
          </a:xfrm>
          <a:prstGeom prst="rect">
            <a:avLst/>
          </a:prstGeom>
          <a:noFill/>
          <a:ln>
            <a:noFill/>
          </a:ln>
        </p:spPr>
      </p:pic>
      <p:pic>
        <p:nvPicPr>
          <p:cNvPr id="14" name="图片 13">
            <a:extLst>
              <a:ext uri="{FF2B5EF4-FFF2-40B4-BE49-F238E27FC236}">
                <a16:creationId xmlns:a16="http://schemas.microsoft.com/office/drawing/2014/main" id="{80F84C16-7922-4A61-5521-277E0C52A975}"/>
              </a:ext>
            </a:extLst>
          </p:cNvPr>
          <p:cNvPicPr>
            <a:picLocks noChangeAspect="1"/>
          </p:cNvPicPr>
          <p:nvPr/>
        </p:nvPicPr>
        <p:blipFill>
          <a:blip r:embed="rId6"/>
          <a:stretch>
            <a:fillRect/>
          </a:stretch>
        </p:blipFill>
        <p:spPr>
          <a:xfrm>
            <a:off x="4624488" y="3405990"/>
            <a:ext cx="4570521" cy="2916481"/>
          </a:xfrm>
          <a:prstGeom prst="rect">
            <a:avLst/>
          </a:prstGeom>
        </p:spPr>
      </p:pic>
    </p:spTree>
    <p:extLst>
      <p:ext uri="{BB962C8B-B14F-4D97-AF65-F5344CB8AC3E}">
        <p14:creationId xmlns:p14="http://schemas.microsoft.com/office/powerpoint/2010/main" val="3148797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CCA7F-42ED-E2D7-B21B-DB779BE3EFD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FE59F05-A235-4BB2-C194-A0A99599D6F6}"/>
              </a:ext>
            </a:extLst>
          </p:cNvPr>
          <p:cNvSpPr>
            <a:spLocks noGrp="1"/>
          </p:cNvSpPr>
          <p:nvPr>
            <p:ph type="sldNum" sz="quarter" idx="4"/>
          </p:nvPr>
        </p:nvSpPr>
        <p:spPr/>
        <p:txBody>
          <a:bodyPr/>
          <a:lstStyle/>
          <a:p>
            <a:fld id="{E5DA641C-B17E-4136-B66A-BE4927EA7F1E}" type="slidenum">
              <a:rPr lang="zh-CN" altLang="en-US" smtClean="0"/>
              <a:t>27</a:t>
            </a:fld>
            <a:endParaRPr lang="zh-CN" altLang="en-US" dirty="0"/>
          </a:p>
        </p:txBody>
      </p:sp>
      <p:graphicFrame>
        <p:nvGraphicFramePr>
          <p:cNvPr id="3" name="表格 2">
            <a:extLst>
              <a:ext uri="{FF2B5EF4-FFF2-40B4-BE49-F238E27FC236}">
                <a16:creationId xmlns:a16="http://schemas.microsoft.com/office/drawing/2014/main" id="{DF7C319A-8E16-503F-08A1-54D22091E6EF}"/>
              </a:ext>
            </a:extLst>
          </p:cNvPr>
          <p:cNvGraphicFramePr>
            <a:graphicFrameLocks noGrp="1"/>
          </p:cNvGraphicFramePr>
          <p:nvPr/>
        </p:nvGraphicFramePr>
        <p:xfrm>
          <a:off x="578498" y="1059865"/>
          <a:ext cx="11198975" cy="4872012"/>
        </p:xfrm>
        <a:graphic>
          <a:graphicData uri="http://schemas.openxmlformats.org/drawingml/2006/table">
            <a:tbl>
              <a:tblPr firstRow="1" bandRow="1">
                <a:tableStyleId>{21E4AEA4-8DFA-4A89-87EB-49C32662AFE0}</a:tableStyleId>
              </a:tblPr>
              <a:tblGrid>
                <a:gridCol w="680039">
                  <a:extLst>
                    <a:ext uri="{9D8B030D-6E8A-4147-A177-3AD203B41FA5}">
                      <a16:colId xmlns:a16="http://schemas.microsoft.com/office/drawing/2014/main" val="3458432372"/>
                    </a:ext>
                  </a:extLst>
                </a:gridCol>
                <a:gridCol w="1137964">
                  <a:extLst>
                    <a:ext uri="{9D8B030D-6E8A-4147-A177-3AD203B41FA5}">
                      <a16:colId xmlns:a16="http://schemas.microsoft.com/office/drawing/2014/main" val="1145047471"/>
                    </a:ext>
                  </a:extLst>
                </a:gridCol>
                <a:gridCol w="915087">
                  <a:extLst>
                    <a:ext uri="{9D8B030D-6E8A-4147-A177-3AD203B41FA5}">
                      <a16:colId xmlns:a16="http://schemas.microsoft.com/office/drawing/2014/main" val="2650993410"/>
                    </a:ext>
                  </a:extLst>
                </a:gridCol>
                <a:gridCol w="915087">
                  <a:extLst>
                    <a:ext uri="{9D8B030D-6E8A-4147-A177-3AD203B41FA5}">
                      <a16:colId xmlns:a16="http://schemas.microsoft.com/office/drawing/2014/main" val="2475969000"/>
                    </a:ext>
                  </a:extLst>
                </a:gridCol>
                <a:gridCol w="5183390">
                  <a:extLst>
                    <a:ext uri="{9D8B030D-6E8A-4147-A177-3AD203B41FA5}">
                      <a16:colId xmlns:a16="http://schemas.microsoft.com/office/drawing/2014/main" val="4177491578"/>
                    </a:ext>
                  </a:extLst>
                </a:gridCol>
                <a:gridCol w="1214692">
                  <a:extLst>
                    <a:ext uri="{9D8B030D-6E8A-4147-A177-3AD203B41FA5}">
                      <a16:colId xmlns:a16="http://schemas.microsoft.com/office/drawing/2014/main" val="203503476"/>
                    </a:ext>
                  </a:extLst>
                </a:gridCol>
                <a:gridCol w="1152716">
                  <a:extLst>
                    <a:ext uri="{9D8B030D-6E8A-4147-A177-3AD203B41FA5}">
                      <a16:colId xmlns:a16="http://schemas.microsoft.com/office/drawing/2014/main" val="373939316"/>
                    </a:ext>
                  </a:extLst>
                </a:gridCol>
              </a:tblGrid>
              <a:tr h="546007">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序号</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测试类别</a:t>
                      </a:r>
                    </a:p>
                  </a:txBody>
                  <a:tcPr marL="91445" marR="91445" marT="45724" marB="45724" anchor="ctr" horzOverflow="overflow">
                    <a:solidFill>
                      <a:srgbClr val="FF7900"/>
                    </a:solidFill>
                  </a:tcPr>
                </a:tc>
                <a:tc grid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测试项</a:t>
                      </a:r>
                    </a:p>
                  </a:txBody>
                  <a:tcPr marL="91445" marR="91445" marT="45724" marB="45724" anchor="ctr" horzOverflow="overflow">
                    <a:solidFill>
                      <a:srgbClr val="FF7900"/>
                    </a:solidFill>
                  </a:tcPr>
                </a:tc>
                <a:tc hMerge="1">
                  <a:txBody>
                    <a:bodyPr/>
                    <a:lstStyle/>
                    <a:p>
                      <a:endParaRPr lang="zh-CN" altLang="en-US"/>
                    </a:p>
                  </a:txBody>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测试结果</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测试用例数</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结果判定</a:t>
                      </a:r>
                    </a:p>
                  </a:txBody>
                  <a:tcPr marL="91445" marR="91445" marT="45724" marB="45724" anchor="ctr" horzOverflow="overflow">
                    <a:solidFill>
                      <a:srgbClr val="FF7900"/>
                    </a:solidFill>
                  </a:tcPr>
                </a:tc>
                <a:extLst>
                  <a:ext uri="{0D108BD9-81ED-4DB2-BD59-A6C34878D82A}">
                    <a16:rowId xmlns:a16="http://schemas.microsoft.com/office/drawing/2014/main" val="4232722079"/>
                  </a:ext>
                </a:extLst>
              </a:tr>
              <a:tr h="751769">
                <a:tc>
                  <a:txBody>
                    <a:bodyPr/>
                    <a:lstStyle/>
                    <a:p>
                      <a:pPr algn="ctr"/>
                      <a:r>
                        <a:rPr lang="en-US" altLang="zh-CN" sz="1200" b="1" kern="1200" dirty="0">
                          <a:solidFill>
                            <a:schemeClr val="tx1"/>
                          </a:solidFill>
                          <a:latin typeface="+mn-lt"/>
                          <a:ea typeface="+mn-ea"/>
                          <a:cs typeface="+mn-cs"/>
                        </a:rPr>
                        <a:t>38</a:t>
                      </a:r>
                      <a:endParaRPr lang="zh-CN" altLang="en-US" sz="1200" b="1" kern="1200" dirty="0">
                        <a:solidFill>
                          <a:schemeClr val="tx1"/>
                        </a:solidFill>
                        <a:latin typeface="+mn-lt"/>
                        <a:ea typeface="+mn-ea"/>
                        <a:cs typeface="+mn-cs"/>
                      </a:endParaRPr>
                    </a:p>
                  </a:txBody>
                  <a:tcPr marL="91445" marR="91445" marT="45724" marB="45724" anchor="ctr" horzOverflow="overflow"/>
                </a:tc>
                <a:tc rowSpan="5">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充电桩</a:t>
                      </a:r>
                      <a:endParaRPr lang="en-US" altLang="zh-CN" sz="1200" b="1" kern="1200" dirty="0">
                        <a:solidFill>
                          <a:schemeClr val="tx1"/>
                        </a:solidFill>
                        <a:effectLst/>
                        <a:latin typeface="Arial" panose="020B0604020202020204" pitchFamily="34" charset="0"/>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功能测试</a:t>
                      </a:r>
                    </a:p>
                  </a:txBody>
                  <a:tcPr anchor="ctr">
                    <a:solidFill>
                      <a:srgbClr val="FCF3E8"/>
                    </a:solidFill>
                  </a:tcPr>
                </a:tc>
                <a:tc gridSpan="2">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200" dirty="0">
                          <a:solidFill>
                            <a:schemeClr val="tx1"/>
                          </a:solidFill>
                          <a:effectLst/>
                          <a:latin typeface="Arial" panose="020B0604020202020204" pitchFamily="34" charset="0"/>
                          <a:ea typeface="微软雅黑" panose="020B0503020204020204" pitchFamily="34" charset="-122"/>
                          <a:cs typeface="+mn-cs"/>
                        </a:rPr>
                        <a:t>限功率逻辑优化验证</a:t>
                      </a:r>
                    </a:p>
                  </a:txBody>
                  <a:tcPr marL="68580" marR="68580" marT="0" marB="0" anchor="ctr"/>
                </a:tc>
                <a:tc hMerge="1">
                  <a:txBody>
                    <a:bodyPr/>
                    <a:lstStyle/>
                    <a:p>
                      <a:endParaRPr lang="zh-CN" altLang="en-US"/>
                    </a:p>
                  </a:txBody>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kern="1200" dirty="0">
                          <a:solidFill>
                            <a:schemeClr val="tx1"/>
                          </a:solidFill>
                          <a:effectLst/>
                          <a:latin typeface="Arial" panose="020B0604020202020204" pitchFamily="34" charset="0"/>
                          <a:ea typeface="微软雅黑" panose="020B0503020204020204" pitchFamily="34" charset="-122"/>
                          <a:cs typeface="+mn-cs"/>
                        </a:rPr>
                        <a:t>充电桩正常限功率逻辑及异常限功率逻辑测试及功率回调逻辑符合设计逻辑及功能需求。</a:t>
                      </a: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latin typeface="+mn-ea"/>
                          <a:ea typeface="+mn-ea"/>
                        </a:rPr>
                        <a:t>通过</a:t>
                      </a:r>
                      <a:r>
                        <a:rPr lang="en-US" altLang="zh-CN" sz="1200" b="1" dirty="0">
                          <a:solidFill>
                            <a:srgbClr val="00B050"/>
                          </a:solidFill>
                          <a:latin typeface="+mn-ea"/>
                          <a:ea typeface="+mn-ea"/>
                        </a:rPr>
                        <a:t>1</a:t>
                      </a:r>
                      <a:r>
                        <a:rPr lang="zh-CN" altLang="en-US" sz="1200" b="1" dirty="0">
                          <a:solidFill>
                            <a:srgbClr val="00B050"/>
                          </a:solidFill>
                          <a:latin typeface="+mn-ea"/>
                          <a:ea typeface="+mn-ea"/>
                        </a:rPr>
                        <a:t>条</a:t>
                      </a:r>
                    </a:p>
                  </a:txBody>
                  <a:tcPr marL="91445" marR="91445" marT="45724" marB="45724" anchor="ctr" horzOverflow="overflow"/>
                </a:tc>
                <a:extLst>
                  <a:ext uri="{0D108BD9-81ED-4DB2-BD59-A6C34878D82A}">
                    <a16:rowId xmlns:a16="http://schemas.microsoft.com/office/drawing/2014/main" val="668791400"/>
                  </a:ext>
                </a:extLst>
              </a:tr>
              <a:tr h="893559">
                <a:tc>
                  <a:txBody>
                    <a:bodyPr/>
                    <a:lstStyle/>
                    <a:p>
                      <a:pPr algn="ctr"/>
                      <a:r>
                        <a:rPr lang="en-US" altLang="zh-CN" sz="1200" b="1" kern="1200" dirty="0">
                          <a:solidFill>
                            <a:schemeClr val="tx1"/>
                          </a:solidFill>
                          <a:latin typeface="+mn-lt"/>
                          <a:ea typeface="+mn-ea"/>
                          <a:cs typeface="+mn-cs"/>
                        </a:rPr>
                        <a:t>39</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CF3E8"/>
                    </a:solidFill>
                  </a:tcPr>
                </a:tc>
                <a:tc rowSpan="4">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1" kern="100" dirty="0">
                          <a:solidFill>
                            <a:schemeClr val="tx1"/>
                          </a:solidFill>
                          <a:effectLst/>
                          <a:latin typeface="Arial" panose="020B0604020202020204" pitchFamily="34" charset="0"/>
                          <a:ea typeface="微软雅黑" panose="020B0503020204020204" pitchFamily="34" charset="-122"/>
                          <a:cs typeface="+mn-cs"/>
                        </a:rPr>
                        <a:t>智能充电分时规划测试</a:t>
                      </a: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b="1" kern="100" dirty="0">
                          <a:solidFill>
                            <a:schemeClr val="tx1"/>
                          </a:solidFill>
                          <a:effectLst/>
                          <a:latin typeface="Arial" panose="020B0604020202020204" pitchFamily="34" charset="0"/>
                          <a:ea typeface="微软雅黑" panose="020B0503020204020204" pitchFamily="34" charset="-122"/>
                          <a:cs typeface="+mn-cs"/>
                        </a:rPr>
                        <a:t>2</a:t>
                      </a:r>
                      <a:r>
                        <a:rPr lang="zh-CN" altLang="zh-CN" sz="1200" b="1" kern="100" dirty="0">
                          <a:solidFill>
                            <a:schemeClr val="tx1"/>
                          </a:solidFill>
                          <a:effectLst/>
                          <a:latin typeface="Arial" panose="020B0604020202020204" pitchFamily="34" charset="0"/>
                          <a:ea typeface="微软雅黑" panose="020B0503020204020204" pitchFamily="34" charset="-122"/>
                          <a:cs typeface="+mn-cs"/>
                        </a:rPr>
                        <a:t>种分时电价（峰</a:t>
                      </a:r>
                      <a:r>
                        <a:rPr lang="en-US" altLang="zh-CN" sz="1200" b="1" kern="100" dirty="0">
                          <a:solidFill>
                            <a:schemeClr val="tx1"/>
                          </a:solidFill>
                          <a:effectLst/>
                          <a:latin typeface="Arial" panose="020B0604020202020204" pitchFamily="34" charset="0"/>
                          <a:ea typeface="微软雅黑" panose="020B0503020204020204" pitchFamily="34" charset="-122"/>
                          <a:cs typeface="+mn-cs"/>
                        </a:rPr>
                        <a:t>+</a:t>
                      </a:r>
                      <a:r>
                        <a:rPr lang="zh-CN" altLang="zh-CN" sz="1200" b="1" kern="100" dirty="0">
                          <a:solidFill>
                            <a:schemeClr val="tx1"/>
                          </a:solidFill>
                          <a:effectLst/>
                          <a:latin typeface="Arial" panose="020B0604020202020204" pitchFamily="34" charset="0"/>
                          <a:ea typeface="微软雅黑" panose="020B0503020204020204" pitchFamily="34" charset="-122"/>
                          <a:cs typeface="+mn-cs"/>
                        </a:rPr>
                        <a:t>谷</a:t>
                      </a:r>
                      <a:r>
                        <a:rPr lang="en-US" altLang="zh-CN" sz="1200" b="1" kern="100" dirty="0">
                          <a:solidFill>
                            <a:schemeClr val="tx1"/>
                          </a:solidFill>
                          <a:effectLst/>
                          <a:latin typeface="Arial" panose="020B0604020202020204" pitchFamily="34" charset="0"/>
                          <a:ea typeface="微软雅黑" panose="020B0503020204020204" pitchFamily="34" charset="-122"/>
                          <a:cs typeface="+mn-cs"/>
                        </a:rPr>
                        <a:t>+</a:t>
                      </a:r>
                      <a:r>
                        <a:rPr lang="zh-CN" altLang="zh-CN" sz="1200" b="1" kern="100" dirty="0">
                          <a:solidFill>
                            <a:schemeClr val="tx1"/>
                          </a:solidFill>
                          <a:effectLst/>
                          <a:latin typeface="Arial" panose="020B0604020202020204" pitchFamily="34" charset="0"/>
                          <a:ea typeface="微软雅黑" panose="020B0503020204020204" pitchFamily="34" charset="-122"/>
                          <a:cs typeface="+mn-cs"/>
                        </a:rPr>
                        <a:t>光伏）</a:t>
                      </a:r>
                      <a:endParaRPr lang="zh-CN" altLang="en-US" sz="1200" b="1" kern="1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sz="1200" kern="100" dirty="0">
                          <a:solidFill>
                            <a:schemeClr val="tx1"/>
                          </a:solidFill>
                          <a:effectLst/>
                          <a:latin typeface="Arial" panose="020B0604020202020204" pitchFamily="34" charset="0"/>
                          <a:ea typeface="微软雅黑" panose="020B0503020204020204" pitchFamily="34" charset="-122"/>
                          <a:cs typeface="+mn-cs"/>
                        </a:rPr>
                        <a:t>依据光伏发电预测和负荷预测规划，从用电来源和用电时段耦合分析工况，共</a:t>
                      </a:r>
                      <a:r>
                        <a:rPr lang="zh-CN" altLang="en-US" sz="1200" kern="100" dirty="0">
                          <a:solidFill>
                            <a:schemeClr val="tx1"/>
                          </a:solidFill>
                          <a:effectLst/>
                          <a:latin typeface="Arial" panose="020B0604020202020204" pitchFamily="34" charset="0"/>
                          <a:ea typeface="微软雅黑" panose="020B0503020204020204" pitchFamily="34" charset="-122"/>
                          <a:cs typeface="+mn-cs"/>
                        </a:rPr>
                        <a:t>计</a:t>
                      </a:r>
                      <a:r>
                        <a:rPr lang="en-US" altLang="zh-CN" sz="1200" kern="100" dirty="0">
                          <a:solidFill>
                            <a:schemeClr val="tx1"/>
                          </a:solidFill>
                          <a:effectLst/>
                          <a:latin typeface="Arial" panose="020B0604020202020204" pitchFamily="34" charset="0"/>
                          <a:ea typeface="微软雅黑" panose="020B0503020204020204" pitchFamily="34" charset="-122"/>
                          <a:cs typeface="+mn-cs"/>
                        </a:rPr>
                        <a:t>21</a:t>
                      </a:r>
                      <a:r>
                        <a:rPr lang="zh-CN" altLang="zh-CN" sz="1200" kern="100" dirty="0">
                          <a:solidFill>
                            <a:schemeClr val="tx1"/>
                          </a:solidFill>
                          <a:effectLst/>
                          <a:latin typeface="Arial" panose="020B0604020202020204" pitchFamily="34" charset="0"/>
                          <a:ea typeface="微软雅黑" panose="020B0503020204020204" pitchFamily="34" charset="-122"/>
                          <a:cs typeface="+mn-cs"/>
                        </a:rPr>
                        <a:t>种组合场景</a:t>
                      </a:r>
                      <a:r>
                        <a:rPr lang="zh-CN" altLang="en-US" sz="1200" kern="100" dirty="0">
                          <a:solidFill>
                            <a:schemeClr val="tx1"/>
                          </a:solidFill>
                          <a:effectLst/>
                          <a:latin typeface="Arial" panose="020B0604020202020204" pitchFamily="34" charset="0"/>
                          <a:ea typeface="微软雅黑" panose="020B0503020204020204" pitchFamily="34" charset="-122"/>
                          <a:cs typeface="+mn-cs"/>
                        </a:rPr>
                        <a:t>，测试结果符合设计逻辑及功能需求</a:t>
                      </a:r>
                      <a:endParaRPr sz="1200" kern="1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21</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21</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372395822"/>
                  </a:ext>
                </a:extLst>
              </a:tr>
              <a:tr h="893559">
                <a:tc>
                  <a:txBody>
                    <a:bodyPr/>
                    <a:lstStyle/>
                    <a:p>
                      <a:pPr algn="ctr"/>
                      <a:r>
                        <a:rPr lang="en-US" altLang="zh-CN" sz="1200" b="1" kern="1200" dirty="0">
                          <a:solidFill>
                            <a:schemeClr val="tx1"/>
                          </a:solidFill>
                          <a:latin typeface="+mn-lt"/>
                          <a:ea typeface="+mn-ea"/>
                          <a:cs typeface="+mn-cs"/>
                        </a:rPr>
                        <a:t>40</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CF3E8"/>
                    </a:solidFill>
                  </a:tcP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b="1" kern="100" dirty="0">
                          <a:solidFill>
                            <a:schemeClr val="tx1"/>
                          </a:solidFill>
                          <a:effectLst/>
                          <a:latin typeface="Arial" panose="020B0604020202020204" pitchFamily="34" charset="0"/>
                          <a:ea typeface="微软雅黑" panose="020B0503020204020204" pitchFamily="34" charset="-122"/>
                          <a:cs typeface="+mn-cs"/>
                        </a:rPr>
                        <a:t>3</a:t>
                      </a:r>
                      <a:r>
                        <a:rPr lang="zh-CN" altLang="zh-CN" sz="1200" b="1" kern="100" dirty="0">
                          <a:solidFill>
                            <a:schemeClr val="tx1"/>
                          </a:solidFill>
                          <a:effectLst/>
                          <a:latin typeface="Arial" panose="020B0604020202020204" pitchFamily="34" charset="0"/>
                          <a:ea typeface="微软雅黑" panose="020B0503020204020204" pitchFamily="34" charset="-122"/>
                          <a:cs typeface="+mn-cs"/>
                        </a:rPr>
                        <a:t>种分时电价（峰</a:t>
                      </a:r>
                      <a:r>
                        <a:rPr lang="en-US" altLang="zh-CN" sz="1200" b="1" kern="100" dirty="0">
                          <a:solidFill>
                            <a:schemeClr val="tx1"/>
                          </a:solidFill>
                          <a:effectLst/>
                          <a:latin typeface="Arial" panose="020B0604020202020204" pitchFamily="34" charset="0"/>
                          <a:ea typeface="微软雅黑" panose="020B0503020204020204" pitchFamily="34" charset="-122"/>
                          <a:cs typeface="+mn-cs"/>
                        </a:rPr>
                        <a:t>+</a:t>
                      </a:r>
                      <a:r>
                        <a:rPr lang="zh-CN" altLang="zh-CN" sz="1200" b="1" kern="100" dirty="0">
                          <a:solidFill>
                            <a:schemeClr val="tx1"/>
                          </a:solidFill>
                          <a:effectLst/>
                          <a:latin typeface="Arial" panose="020B0604020202020204" pitchFamily="34" charset="0"/>
                          <a:ea typeface="微软雅黑" panose="020B0503020204020204" pitchFamily="34" charset="-122"/>
                          <a:cs typeface="+mn-cs"/>
                        </a:rPr>
                        <a:t>平</a:t>
                      </a:r>
                      <a:r>
                        <a:rPr lang="en-US" altLang="zh-CN" sz="1200" b="1" kern="100" dirty="0">
                          <a:solidFill>
                            <a:schemeClr val="tx1"/>
                          </a:solidFill>
                          <a:effectLst/>
                          <a:latin typeface="Arial" panose="020B0604020202020204" pitchFamily="34" charset="0"/>
                          <a:ea typeface="微软雅黑" panose="020B0503020204020204" pitchFamily="34" charset="-122"/>
                          <a:cs typeface="+mn-cs"/>
                        </a:rPr>
                        <a:t>+</a:t>
                      </a:r>
                      <a:r>
                        <a:rPr lang="zh-CN" altLang="zh-CN" sz="1200" b="1" kern="100" dirty="0">
                          <a:solidFill>
                            <a:schemeClr val="tx1"/>
                          </a:solidFill>
                          <a:effectLst/>
                          <a:latin typeface="Arial" panose="020B0604020202020204" pitchFamily="34" charset="0"/>
                          <a:ea typeface="微软雅黑" panose="020B0503020204020204" pitchFamily="34" charset="-122"/>
                          <a:cs typeface="+mn-cs"/>
                        </a:rPr>
                        <a:t>谷</a:t>
                      </a:r>
                      <a:r>
                        <a:rPr lang="en-US" altLang="zh-CN" sz="1200" b="1" kern="100" dirty="0">
                          <a:solidFill>
                            <a:schemeClr val="tx1"/>
                          </a:solidFill>
                          <a:effectLst/>
                          <a:latin typeface="Arial" panose="020B0604020202020204" pitchFamily="34" charset="0"/>
                          <a:ea typeface="微软雅黑" panose="020B0503020204020204" pitchFamily="34" charset="-122"/>
                          <a:cs typeface="+mn-cs"/>
                        </a:rPr>
                        <a:t>+</a:t>
                      </a:r>
                      <a:r>
                        <a:rPr lang="zh-CN" altLang="zh-CN" sz="1200" b="1" kern="100" dirty="0">
                          <a:solidFill>
                            <a:schemeClr val="tx1"/>
                          </a:solidFill>
                          <a:effectLst/>
                          <a:latin typeface="Arial" panose="020B0604020202020204" pitchFamily="34" charset="0"/>
                          <a:ea typeface="微软雅黑" panose="020B0503020204020204" pitchFamily="34" charset="-122"/>
                          <a:cs typeface="+mn-cs"/>
                        </a:rPr>
                        <a:t>光伏）</a:t>
                      </a:r>
                      <a:endParaRPr lang="zh-CN" altLang="en-US" sz="1200" b="1" kern="1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sz="1200" kern="100" dirty="0">
                          <a:solidFill>
                            <a:schemeClr val="tx1"/>
                          </a:solidFill>
                          <a:effectLst/>
                          <a:latin typeface="Arial" panose="020B0604020202020204" pitchFamily="34" charset="0"/>
                          <a:ea typeface="微软雅黑" panose="020B0503020204020204" pitchFamily="34" charset="-122"/>
                          <a:cs typeface="+mn-cs"/>
                        </a:rPr>
                        <a:t>依据光伏发电预测和负荷预测规划，从用电来源和用电时段耦合分析工况，共计</a:t>
                      </a:r>
                      <a:r>
                        <a:rPr lang="en-US" altLang="zh-CN" sz="1200" kern="100" dirty="0">
                          <a:solidFill>
                            <a:schemeClr val="tx1"/>
                          </a:solidFill>
                          <a:effectLst/>
                          <a:latin typeface="Arial" panose="020B0604020202020204" pitchFamily="34" charset="0"/>
                          <a:ea typeface="微软雅黑" panose="020B0503020204020204" pitchFamily="34" charset="-122"/>
                          <a:cs typeface="+mn-cs"/>
                        </a:rPr>
                        <a:t>23</a:t>
                      </a:r>
                      <a:r>
                        <a:rPr lang="zh-CN" altLang="zh-CN" sz="1200" kern="100" dirty="0">
                          <a:solidFill>
                            <a:schemeClr val="tx1"/>
                          </a:solidFill>
                          <a:effectLst/>
                          <a:latin typeface="Arial" panose="020B0604020202020204" pitchFamily="34" charset="0"/>
                          <a:ea typeface="微软雅黑" panose="020B0503020204020204" pitchFamily="34" charset="-122"/>
                          <a:cs typeface="+mn-cs"/>
                        </a:rPr>
                        <a:t>种组合场景</a:t>
                      </a:r>
                      <a:r>
                        <a:rPr lang="zh-CN" altLang="en-US" sz="1200" kern="100" dirty="0">
                          <a:solidFill>
                            <a:schemeClr val="tx1"/>
                          </a:solidFill>
                          <a:effectLst/>
                          <a:latin typeface="Arial" panose="020B0604020202020204" pitchFamily="34" charset="0"/>
                          <a:ea typeface="微软雅黑" panose="020B0503020204020204" pitchFamily="34" charset="-122"/>
                          <a:cs typeface="+mn-cs"/>
                        </a:rPr>
                        <a:t>，测试结果符合设计逻辑及功能需求</a:t>
                      </a:r>
                      <a:endParaRPr lang="zh-CN" altLang="zh-CN" sz="1200" kern="1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23</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23</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396325071"/>
                  </a:ext>
                </a:extLst>
              </a:tr>
              <a:tr h="893559">
                <a:tc>
                  <a:txBody>
                    <a:bodyPr/>
                    <a:lstStyle/>
                    <a:p>
                      <a:pPr algn="ctr"/>
                      <a:r>
                        <a:rPr lang="en-US" altLang="zh-CN" sz="1200" b="1" kern="1200" dirty="0">
                          <a:solidFill>
                            <a:schemeClr val="tx1"/>
                          </a:solidFill>
                          <a:latin typeface="+mn-lt"/>
                          <a:ea typeface="+mn-ea"/>
                          <a:cs typeface="+mn-cs"/>
                        </a:rPr>
                        <a:t>41</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CF3E8"/>
                    </a:solidFill>
                  </a:tcP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sz="1200" b="1" kern="100" dirty="0">
                          <a:solidFill>
                            <a:schemeClr val="tx1"/>
                          </a:solidFill>
                          <a:effectLst/>
                          <a:latin typeface="Arial" panose="020B0604020202020204" pitchFamily="34" charset="0"/>
                          <a:ea typeface="微软雅黑" panose="020B0503020204020204" pitchFamily="34" charset="-122"/>
                          <a:cs typeface="+mn-cs"/>
                        </a:rPr>
                        <a:t>无分时电价（光伏</a:t>
                      </a:r>
                      <a:r>
                        <a:rPr lang="en-US" altLang="zh-CN" sz="1200" b="1" kern="100" dirty="0">
                          <a:solidFill>
                            <a:schemeClr val="tx1"/>
                          </a:solidFill>
                          <a:effectLst/>
                          <a:latin typeface="Arial" panose="020B0604020202020204" pitchFamily="34" charset="0"/>
                          <a:ea typeface="微软雅黑" panose="020B0503020204020204" pitchFamily="34" charset="-122"/>
                          <a:cs typeface="+mn-cs"/>
                        </a:rPr>
                        <a:t>+</a:t>
                      </a:r>
                      <a:r>
                        <a:rPr lang="zh-CN" altLang="zh-CN" sz="1200" b="1" kern="100" dirty="0">
                          <a:solidFill>
                            <a:schemeClr val="tx1"/>
                          </a:solidFill>
                          <a:effectLst/>
                          <a:latin typeface="Arial" panose="020B0604020202020204" pitchFamily="34" charset="0"/>
                          <a:ea typeface="微软雅黑" panose="020B0503020204020204" pitchFamily="34" charset="-122"/>
                          <a:cs typeface="+mn-cs"/>
                        </a:rPr>
                        <a:t>市电）</a:t>
                      </a:r>
                      <a:endParaRPr lang="zh-CN" altLang="en-US" sz="1200" b="1" kern="1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sz="1200" kern="100" dirty="0">
                          <a:solidFill>
                            <a:schemeClr val="tx1"/>
                          </a:solidFill>
                          <a:effectLst/>
                          <a:latin typeface="Arial" panose="020B0604020202020204" pitchFamily="34" charset="0"/>
                          <a:ea typeface="微软雅黑" panose="020B0503020204020204" pitchFamily="34" charset="-122"/>
                          <a:cs typeface="+mn-cs"/>
                        </a:rPr>
                        <a:t>依据光伏发电预测和负荷预测规划，无分时电价，从用电来源耦合分析工况，共计</a:t>
                      </a:r>
                      <a:r>
                        <a:rPr lang="en-US" altLang="zh-CN" sz="1200" kern="100" dirty="0">
                          <a:solidFill>
                            <a:schemeClr val="tx1"/>
                          </a:solidFill>
                          <a:effectLst/>
                          <a:latin typeface="Arial" panose="020B0604020202020204" pitchFamily="34" charset="0"/>
                          <a:ea typeface="微软雅黑" panose="020B0503020204020204" pitchFamily="34" charset="-122"/>
                          <a:cs typeface="+mn-cs"/>
                        </a:rPr>
                        <a:t>3</a:t>
                      </a:r>
                      <a:r>
                        <a:rPr lang="zh-CN" altLang="zh-CN" sz="1200" kern="100" dirty="0">
                          <a:solidFill>
                            <a:schemeClr val="tx1"/>
                          </a:solidFill>
                          <a:effectLst/>
                          <a:latin typeface="Arial" panose="020B0604020202020204" pitchFamily="34" charset="0"/>
                          <a:ea typeface="微软雅黑" panose="020B0503020204020204" pitchFamily="34" charset="-122"/>
                          <a:cs typeface="+mn-cs"/>
                        </a:rPr>
                        <a:t>种组合场景</a:t>
                      </a:r>
                      <a:r>
                        <a:rPr lang="zh-CN" altLang="en-US" sz="1200" kern="100" dirty="0">
                          <a:solidFill>
                            <a:schemeClr val="tx1"/>
                          </a:solidFill>
                          <a:effectLst/>
                          <a:latin typeface="Arial" panose="020B0604020202020204" pitchFamily="34" charset="0"/>
                          <a:ea typeface="微软雅黑" panose="020B0503020204020204" pitchFamily="34" charset="-122"/>
                          <a:cs typeface="+mn-cs"/>
                        </a:rPr>
                        <a:t>，测试结果符合设计逻辑及功能需求</a:t>
                      </a:r>
                      <a:endParaRPr lang="zh-CN" altLang="zh-CN" sz="1200" kern="1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3</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3</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3660373538"/>
                  </a:ext>
                </a:extLst>
              </a:tr>
              <a:tr h="893559">
                <a:tc>
                  <a:txBody>
                    <a:bodyPr/>
                    <a:lstStyle/>
                    <a:p>
                      <a:pPr algn="ctr"/>
                      <a:r>
                        <a:rPr lang="en-US" altLang="zh-CN" sz="1200" b="1" kern="1200" dirty="0">
                          <a:solidFill>
                            <a:schemeClr val="tx1"/>
                          </a:solidFill>
                          <a:latin typeface="+mn-lt"/>
                          <a:ea typeface="+mn-ea"/>
                          <a:cs typeface="+mn-cs"/>
                        </a:rPr>
                        <a:t>42</a:t>
                      </a:r>
                      <a:endParaRPr lang="zh-CN" altLang="en-US" sz="1200" b="1" kern="1200" dirty="0">
                        <a:solidFill>
                          <a:schemeClr val="tx1"/>
                        </a:solidFill>
                        <a:latin typeface="+mn-lt"/>
                        <a:ea typeface="+mn-ea"/>
                        <a:cs typeface="+mn-cs"/>
                      </a:endParaRPr>
                    </a:p>
                  </a:txBody>
                  <a:tcPr marL="91445" marR="91445" marT="45724" marB="45724" anchor="ctr" horzOverflow="overflow"/>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CF3E8"/>
                    </a:solidFill>
                  </a:tcPr>
                </a:tc>
                <a:tc vMerge="1">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lang="zh-CN" altLang="en-US" sz="1200" kern="1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sz="1200" b="1" kern="100" dirty="0">
                          <a:solidFill>
                            <a:schemeClr val="tx1"/>
                          </a:solidFill>
                          <a:effectLst/>
                          <a:latin typeface="Arial" panose="020B0604020202020204" pitchFamily="34" charset="0"/>
                          <a:ea typeface="微软雅黑" panose="020B0503020204020204" pitchFamily="34" charset="-122"/>
                          <a:cs typeface="+mn-cs"/>
                        </a:rPr>
                        <a:t>无预测数据（按无光伏规划）</a:t>
                      </a:r>
                      <a:endParaRPr lang="zh-CN" altLang="en-US" sz="1200" b="1" kern="100" dirty="0">
                        <a:solidFill>
                          <a:schemeClr val="tx1"/>
                        </a:solidFill>
                        <a:effectLst/>
                        <a:latin typeface="Arial" panose="020B0604020202020204" pitchFamily="34" charset="0"/>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sz="1200" kern="100" dirty="0">
                          <a:solidFill>
                            <a:schemeClr val="tx1"/>
                          </a:solidFill>
                          <a:effectLst/>
                          <a:latin typeface="Arial" panose="020B0604020202020204" pitchFamily="34" charset="0"/>
                          <a:ea typeface="微软雅黑" panose="020B0503020204020204" pitchFamily="34" charset="-122"/>
                          <a:cs typeface="+mn-cs"/>
                        </a:rPr>
                        <a:t>依据无光伏和负荷预测，数据置</a:t>
                      </a:r>
                      <a:r>
                        <a:rPr lang="en-US" altLang="zh-CN" sz="1200" kern="100" dirty="0">
                          <a:solidFill>
                            <a:schemeClr val="tx1"/>
                          </a:solidFill>
                          <a:effectLst/>
                          <a:latin typeface="Arial" panose="020B0604020202020204" pitchFamily="34" charset="0"/>
                          <a:ea typeface="微软雅黑" panose="020B0503020204020204" pitchFamily="34" charset="-122"/>
                          <a:cs typeface="+mn-cs"/>
                        </a:rPr>
                        <a:t>0</a:t>
                      </a:r>
                      <a:r>
                        <a:rPr lang="zh-CN" altLang="zh-CN" sz="1200" kern="100" dirty="0">
                          <a:solidFill>
                            <a:schemeClr val="tx1"/>
                          </a:solidFill>
                          <a:effectLst/>
                          <a:latin typeface="Arial" panose="020B0604020202020204" pitchFamily="34" charset="0"/>
                          <a:ea typeface="微软雅黑" panose="020B0503020204020204" pitchFamily="34" charset="-122"/>
                          <a:cs typeface="+mn-cs"/>
                        </a:rPr>
                        <a:t>，按市电电价规划分析工况，共计</a:t>
                      </a:r>
                      <a:r>
                        <a:rPr lang="en-US" altLang="zh-CN" sz="1200" kern="100" dirty="0">
                          <a:solidFill>
                            <a:schemeClr val="tx1"/>
                          </a:solidFill>
                          <a:effectLst/>
                          <a:latin typeface="Arial" panose="020B0604020202020204" pitchFamily="34" charset="0"/>
                          <a:ea typeface="微软雅黑" panose="020B0503020204020204" pitchFamily="34" charset="-122"/>
                          <a:cs typeface="+mn-cs"/>
                        </a:rPr>
                        <a:t>3</a:t>
                      </a:r>
                      <a:r>
                        <a:rPr lang="zh-CN" altLang="zh-CN" sz="1200" kern="100" dirty="0">
                          <a:solidFill>
                            <a:schemeClr val="tx1"/>
                          </a:solidFill>
                          <a:effectLst/>
                          <a:latin typeface="Arial" panose="020B0604020202020204" pitchFamily="34" charset="0"/>
                          <a:ea typeface="微软雅黑" panose="020B0503020204020204" pitchFamily="34" charset="-122"/>
                          <a:cs typeface="+mn-cs"/>
                        </a:rPr>
                        <a:t>种组合场景</a:t>
                      </a:r>
                      <a:r>
                        <a:rPr lang="zh-CN" altLang="en-US" sz="1200" kern="100" dirty="0">
                          <a:solidFill>
                            <a:schemeClr val="tx1"/>
                          </a:solidFill>
                          <a:effectLst/>
                          <a:latin typeface="Arial" panose="020B0604020202020204" pitchFamily="34" charset="0"/>
                          <a:ea typeface="微软雅黑" panose="020B0503020204020204" pitchFamily="34" charset="-122"/>
                          <a:cs typeface="+mn-cs"/>
                        </a:rPr>
                        <a:t>，测试结果符合设计逻辑及功能需求</a:t>
                      </a:r>
                      <a:endParaRPr lang="zh-CN" altLang="zh-CN" sz="1200" kern="1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微软雅黑" panose="020B0503020204020204" pitchFamily="34" charset="-122"/>
                          <a:cs typeface="+mn-cs"/>
                        </a:rPr>
                        <a:t>3</a:t>
                      </a:r>
                      <a:r>
                        <a:rPr lang="zh-CN" altLang="en-US" sz="1200" kern="1200" dirty="0">
                          <a:solidFill>
                            <a:schemeClr val="tx1"/>
                          </a:solidFill>
                          <a:effectLst/>
                          <a:latin typeface="Arial" panose="020B0604020202020204" pitchFamily="34" charset="0"/>
                          <a:ea typeface="微软雅黑" panose="020B0503020204020204" pitchFamily="34" charset="-122"/>
                          <a:cs typeface="+mn-cs"/>
                        </a:rPr>
                        <a:t>条</a:t>
                      </a:r>
                      <a:endParaRPr lang="zh-CN" altLang="zh-CN" sz="1200" kern="1200" dirty="0">
                        <a:solidFill>
                          <a:schemeClr val="tx1"/>
                        </a:solidFill>
                        <a:effectLst/>
                        <a:latin typeface="Arial" panose="020B0604020202020204" pitchFamily="34" charset="0"/>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50"/>
                          </a:solidFill>
                        </a:rPr>
                        <a:t>通过</a:t>
                      </a:r>
                      <a:r>
                        <a:rPr lang="en-US" altLang="zh-CN" sz="1200" b="1" dirty="0">
                          <a:solidFill>
                            <a:srgbClr val="00B050"/>
                          </a:solidFill>
                        </a:rPr>
                        <a:t>3</a:t>
                      </a:r>
                      <a:r>
                        <a:rPr lang="zh-CN" altLang="en-US" sz="1200" b="1" dirty="0">
                          <a:solidFill>
                            <a:srgbClr val="00B050"/>
                          </a:solidFill>
                        </a:rPr>
                        <a:t>条</a:t>
                      </a:r>
                      <a:endParaRPr lang="zh-CN" altLang="en-US" sz="1200" b="1" dirty="0">
                        <a:solidFill>
                          <a:srgbClr val="00B050"/>
                        </a:solidFill>
                        <a:latin typeface="+mn-ea"/>
                        <a:ea typeface="+mn-ea"/>
                      </a:endParaRPr>
                    </a:p>
                  </a:txBody>
                  <a:tcPr marL="91445" marR="91445" marT="45724" marB="45724" anchor="ctr" horzOverflow="overflow"/>
                </a:tc>
                <a:extLst>
                  <a:ext uri="{0D108BD9-81ED-4DB2-BD59-A6C34878D82A}">
                    <a16:rowId xmlns:a16="http://schemas.microsoft.com/office/drawing/2014/main" val="163183679"/>
                  </a:ext>
                </a:extLst>
              </a:tr>
            </a:tbl>
          </a:graphicData>
        </a:graphic>
      </p:graphicFrame>
      <p:sp>
        <p:nvSpPr>
          <p:cNvPr id="5" name="标题 1">
            <a:extLst>
              <a:ext uri="{FF2B5EF4-FFF2-40B4-BE49-F238E27FC236}">
                <a16:creationId xmlns:a16="http://schemas.microsoft.com/office/drawing/2014/main" id="{463B474A-3DED-E984-FD5A-E8595B968CC6}"/>
              </a:ext>
            </a:extLst>
          </p:cNvPr>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kumimoji="1" lang="zh-CN" altLang="en-US" sz="2400" b="1" dirty="0">
                <a:solidFill>
                  <a:schemeClr val="tx1"/>
                </a:solidFill>
                <a:latin typeface="微软雅黑" pitchFamily="34" charset="-122"/>
                <a:ea typeface="微软雅黑" pitchFamily="34" charset="-122"/>
              </a:rPr>
              <a:t>⑥充电桩功能测试</a:t>
            </a:r>
            <a:endParaRPr kumimoji="1" lang="zh-CN" altLang="en-US" sz="2400" b="1" dirty="0">
              <a:solidFill>
                <a:schemeClr val="tx1"/>
              </a:solidFill>
            </a:endParaRPr>
          </a:p>
        </p:txBody>
      </p:sp>
    </p:spTree>
    <p:extLst>
      <p:ext uri="{BB962C8B-B14F-4D97-AF65-F5344CB8AC3E}">
        <p14:creationId xmlns:p14="http://schemas.microsoft.com/office/powerpoint/2010/main" val="1923639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F9E1A-E03D-B007-F36F-C5BBC214C36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A2F24E-1DF7-1794-FF39-3C474D824430}"/>
              </a:ext>
            </a:extLst>
          </p:cNvPr>
          <p:cNvSpPr>
            <a:spLocks noGrp="1"/>
          </p:cNvSpPr>
          <p:nvPr>
            <p:ph type="sldNum" sz="quarter" idx="4"/>
          </p:nvPr>
        </p:nvSpPr>
        <p:spPr/>
        <p:txBody>
          <a:bodyPr/>
          <a:lstStyle/>
          <a:p>
            <a:fld id="{E5DA641C-B17E-4136-B66A-BE4927EA7F1E}" type="slidenum">
              <a:rPr lang="zh-CN" altLang="en-US" smtClean="0"/>
              <a:t>28</a:t>
            </a:fld>
            <a:endParaRPr lang="zh-CN" altLang="en-US" dirty="0"/>
          </a:p>
        </p:txBody>
      </p:sp>
      <p:sp>
        <p:nvSpPr>
          <p:cNvPr id="13" name="标题 1">
            <a:extLst>
              <a:ext uri="{FF2B5EF4-FFF2-40B4-BE49-F238E27FC236}">
                <a16:creationId xmlns:a16="http://schemas.microsoft.com/office/drawing/2014/main" id="{1A32A2AE-4067-37F0-A0FB-4D844713CC66}"/>
              </a:ext>
            </a:extLst>
          </p:cNvPr>
          <p:cNvSpPr txBox="1">
            <a:spLocks/>
          </p:cNvSpPr>
          <p:nvPr/>
        </p:nvSpPr>
        <p:spPr>
          <a:xfrm>
            <a:off x="578498" y="389488"/>
            <a:ext cx="8306489" cy="48033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kumimoji="1" lang="zh-CN" altLang="en-US" sz="2400" b="1" dirty="0">
                <a:solidFill>
                  <a:schemeClr val="tx1"/>
                </a:solidFill>
                <a:latin typeface="微软雅黑" pitchFamily="34" charset="-122"/>
                <a:ea typeface="微软雅黑" pitchFamily="34" charset="-122"/>
              </a:rPr>
              <a:t>⑥充电桩功能测试</a:t>
            </a:r>
            <a:r>
              <a:rPr lang="en-US" altLang="zh-CN" sz="2400" b="1" dirty="0">
                <a:solidFill>
                  <a:schemeClr val="tx1"/>
                </a:solidFill>
                <a:latin typeface="微软雅黑" pitchFamily="34" charset="-122"/>
                <a:ea typeface="微软雅黑" pitchFamily="34" charset="-122"/>
              </a:rPr>
              <a:t>/ </a:t>
            </a:r>
            <a:r>
              <a:rPr lang="zh-CN" altLang="en-US" sz="2400" dirty="0">
                <a:solidFill>
                  <a:schemeClr val="bg2"/>
                </a:solidFill>
                <a:latin typeface="微软雅黑" pitchFamily="34" charset="-122"/>
                <a:ea typeface="微软雅黑" pitchFamily="34" charset="-122"/>
              </a:rPr>
              <a:t>智能充电</a:t>
            </a:r>
            <a:r>
              <a:rPr lang="zh-CN" altLang="en-US" sz="2400" dirty="0">
                <a:solidFill>
                  <a:schemeClr val="tx1"/>
                </a:solidFill>
                <a:latin typeface="微软雅黑" pitchFamily="34" charset="-122"/>
                <a:ea typeface="微软雅黑" pitchFamily="34" charset="-122"/>
              </a:rPr>
              <a:t>分时规划</a:t>
            </a:r>
            <a:endParaRPr kumimoji="1" lang="zh-CN" altLang="en-US" sz="2400" dirty="0">
              <a:solidFill>
                <a:schemeClr val="tx1"/>
              </a:solidFill>
            </a:endParaRPr>
          </a:p>
        </p:txBody>
      </p:sp>
      <p:graphicFrame>
        <p:nvGraphicFramePr>
          <p:cNvPr id="4" name="表格 3">
            <a:extLst>
              <a:ext uri="{FF2B5EF4-FFF2-40B4-BE49-F238E27FC236}">
                <a16:creationId xmlns:a16="http://schemas.microsoft.com/office/drawing/2014/main" id="{423AE0FA-3EF9-4CE0-310B-2E08D1830E46}"/>
              </a:ext>
            </a:extLst>
          </p:cNvPr>
          <p:cNvGraphicFramePr>
            <a:graphicFrameLocks noGrp="1"/>
          </p:cNvGraphicFramePr>
          <p:nvPr>
            <p:extLst>
              <p:ext uri="{D42A27DB-BD31-4B8C-83A1-F6EECF244321}">
                <p14:modId xmlns:p14="http://schemas.microsoft.com/office/powerpoint/2010/main" val="2849664440"/>
              </p:ext>
            </p:extLst>
          </p:nvPr>
        </p:nvGraphicFramePr>
        <p:xfrm>
          <a:off x="573028" y="1388060"/>
          <a:ext cx="11045943" cy="5337181"/>
        </p:xfrm>
        <a:graphic>
          <a:graphicData uri="http://schemas.openxmlformats.org/drawingml/2006/table">
            <a:tbl>
              <a:tblPr firstRow="1" bandRow="1">
                <a:tableStyleId>{21E4AEA4-8DFA-4A89-87EB-49C32662AFE0}</a:tableStyleId>
              </a:tblPr>
              <a:tblGrid>
                <a:gridCol w="659093">
                  <a:extLst>
                    <a:ext uri="{9D8B030D-6E8A-4147-A177-3AD203B41FA5}">
                      <a16:colId xmlns:a16="http://schemas.microsoft.com/office/drawing/2014/main" val="3458432372"/>
                    </a:ext>
                  </a:extLst>
                </a:gridCol>
                <a:gridCol w="1842114">
                  <a:extLst>
                    <a:ext uri="{9D8B030D-6E8A-4147-A177-3AD203B41FA5}">
                      <a16:colId xmlns:a16="http://schemas.microsoft.com/office/drawing/2014/main" val="2650993410"/>
                    </a:ext>
                  </a:extLst>
                </a:gridCol>
                <a:gridCol w="2041359">
                  <a:extLst>
                    <a:ext uri="{9D8B030D-6E8A-4147-A177-3AD203B41FA5}">
                      <a16:colId xmlns:a16="http://schemas.microsoft.com/office/drawing/2014/main" val="4177491578"/>
                    </a:ext>
                  </a:extLst>
                </a:gridCol>
                <a:gridCol w="3350583">
                  <a:extLst>
                    <a:ext uri="{9D8B030D-6E8A-4147-A177-3AD203B41FA5}">
                      <a16:colId xmlns:a16="http://schemas.microsoft.com/office/drawing/2014/main" val="203503476"/>
                    </a:ext>
                  </a:extLst>
                </a:gridCol>
                <a:gridCol w="3152794">
                  <a:extLst>
                    <a:ext uri="{9D8B030D-6E8A-4147-A177-3AD203B41FA5}">
                      <a16:colId xmlns:a16="http://schemas.microsoft.com/office/drawing/2014/main" val="373939316"/>
                    </a:ext>
                  </a:extLst>
                </a:gridCol>
              </a:tblGrid>
              <a:tr h="341107">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序号</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用电来源</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横跨用电时段</a:t>
                      </a:r>
                    </a:p>
                  </a:txBody>
                  <a:tcPr marL="91445" marR="91445" marT="45724" marB="45724" anchor="ctr" horzOverflow="overflow">
                    <a:solidFill>
                      <a:srgbClr val="FF7900"/>
                    </a:solidFill>
                  </a:tcPr>
                </a:tc>
                <a:tc>
                  <a:txBody>
                    <a:body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规划用电时段</a:t>
                      </a:r>
                    </a:p>
                  </a:txBody>
                  <a:tcPr marL="91445" marR="91445" marT="45724" marB="45724" anchor="ctr" horzOverflow="overflow">
                    <a:solidFill>
                      <a:srgbClr val="FF79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30000"/>
                        </a:lnSpc>
                        <a:spcBef>
                          <a:spcPts val="0"/>
                        </a:spcBef>
                        <a:spcAft>
                          <a:spcPts val="0"/>
                        </a:spcAft>
                        <a:buClrTx/>
                        <a:buSzTx/>
                        <a:buFontTx/>
                        <a:buNone/>
                        <a:tabLst/>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充电度数</a:t>
                      </a:r>
                      <a:r>
                        <a:rPr lang="en-US" altLang="zh-CN" sz="1400" b="1" kern="1200" dirty="0">
                          <a:solidFill>
                            <a:schemeClr val="bg1"/>
                          </a:solidFill>
                          <a:latin typeface="微软雅黑" panose="020B0503020204020204" pitchFamily="34" charset="-122"/>
                          <a:ea typeface="微软雅黑" panose="020B0503020204020204" pitchFamily="34" charset="-122"/>
                          <a:cs typeface="+mn-cs"/>
                        </a:rPr>
                        <a:t>(kWh)</a:t>
                      </a:r>
                      <a:endParaRPr lang="zh-CN" altLang="en-US" sz="1400" b="1" kern="1200" dirty="0">
                        <a:solidFill>
                          <a:schemeClr val="bg1"/>
                        </a:solidFill>
                        <a:latin typeface="微软雅黑" panose="020B0503020204020204" pitchFamily="34" charset="-122"/>
                        <a:ea typeface="微软雅黑" panose="020B0503020204020204" pitchFamily="34" charset="-122"/>
                        <a:cs typeface="+mn-cs"/>
                      </a:endParaRPr>
                    </a:p>
                  </a:txBody>
                  <a:tcPr marL="91445" marR="91445" marT="45724" marB="45724" anchor="ctr" horzOverflow="overflow">
                    <a:solidFill>
                      <a:srgbClr val="FF7900"/>
                    </a:solidFill>
                  </a:tcPr>
                </a:tc>
                <a:extLst>
                  <a:ext uri="{0D108BD9-81ED-4DB2-BD59-A6C34878D82A}">
                    <a16:rowId xmlns:a16="http://schemas.microsoft.com/office/drawing/2014/main" val="4232722079"/>
                  </a:ext>
                </a:extLst>
              </a:tr>
              <a:tr h="199887">
                <a:tc>
                  <a:txBody>
                    <a:bodyPr/>
                    <a:lstStyle/>
                    <a:p>
                      <a:pPr algn="ctr"/>
                      <a:r>
                        <a:rPr lang="en-US" altLang="zh-CN" sz="700" b="1" kern="1200" dirty="0">
                          <a:solidFill>
                            <a:schemeClr val="tx1"/>
                          </a:solidFill>
                          <a:latin typeface="+mn-lt"/>
                          <a:ea typeface="+mn-ea"/>
                          <a:cs typeface="+mn-cs"/>
                        </a:rPr>
                        <a:t>1</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rowSpan="3">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 </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68580" marR="68580" marT="0" marB="0" anchor="ctr">
                    <a:solidFill>
                      <a:srgbClr val="F8E6CE"/>
                    </a:solidFill>
                  </a:tcPr>
                </a:tc>
                <a:tc rowSpan="3">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 </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endParaRPr sz="700" b="1" kern="1200" dirty="0">
                        <a:solidFill>
                          <a:schemeClr val="tx1"/>
                        </a:solidFill>
                        <a:effectLst/>
                        <a:latin typeface="Arial" panose="020B0604020202020204" pitchFamily="34" charset="0"/>
                        <a:ea typeface="微软雅黑" panose="020B0503020204020204" pitchFamily="34" charset="-122"/>
                        <a:cs typeface="+mn-cs"/>
                      </a:endParaRPr>
                    </a:p>
                  </a:txBody>
                  <a:tcPr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07</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00-12</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25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solidFill>
                      <a:srgbClr val="F8E6CE"/>
                    </a:solidFill>
                  </a:tcPr>
                </a:tc>
                <a:extLst>
                  <a:ext uri="{0D108BD9-81ED-4DB2-BD59-A6C34878D82A}">
                    <a16:rowId xmlns:a16="http://schemas.microsoft.com/office/drawing/2014/main" val="2425784789"/>
                  </a:ext>
                </a:extLst>
              </a:tr>
              <a:tr h="199887">
                <a:tc>
                  <a:txBody>
                    <a:bodyPr/>
                    <a:lstStyle/>
                    <a:p>
                      <a:pPr algn="ctr"/>
                      <a:r>
                        <a:rPr lang="en-US" altLang="zh-CN" sz="700" b="1" kern="1200" dirty="0">
                          <a:solidFill>
                            <a:schemeClr val="tx1"/>
                          </a:solidFill>
                          <a:latin typeface="+mn-lt"/>
                          <a:ea typeface="+mn-ea"/>
                          <a:cs typeface="+mn-cs"/>
                        </a:rPr>
                        <a:t>2</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16</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次日</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01</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45(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1076394321"/>
                  </a:ext>
                </a:extLst>
              </a:tr>
              <a:tr h="199887">
                <a:tc>
                  <a:txBody>
                    <a:bodyPr/>
                    <a:lstStyle/>
                    <a:p>
                      <a:pPr algn="ctr"/>
                      <a:r>
                        <a:rPr lang="en-US" altLang="zh-CN" sz="700" b="1" kern="1200" dirty="0">
                          <a:solidFill>
                            <a:schemeClr val="tx1"/>
                          </a:solidFill>
                          <a:latin typeface="+mn-lt"/>
                          <a:ea typeface="+mn-ea"/>
                          <a:cs typeface="+mn-cs"/>
                        </a:rPr>
                        <a:t>3</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07</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00-20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60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8E6CE"/>
                    </a:solidFill>
                  </a:tcPr>
                </a:tc>
                <a:extLst>
                  <a:ext uri="{0D108BD9-81ED-4DB2-BD59-A6C34878D82A}">
                    <a16:rowId xmlns:a16="http://schemas.microsoft.com/office/drawing/2014/main" val="3563123591"/>
                  </a:ext>
                </a:extLst>
              </a:tr>
              <a:tr h="199887">
                <a:tc>
                  <a:txBody>
                    <a:bodyPr/>
                    <a:lstStyle/>
                    <a:p>
                      <a:pPr algn="ctr"/>
                      <a:r>
                        <a:rPr lang="en-US" altLang="zh-CN" sz="700" b="1" kern="1200" dirty="0">
                          <a:solidFill>
                            <a:schemeClr val="tx1"/>
                          </a:solidFill>
                          <a:latin typeface="+mn-lt"/>
                          <a:ea typeface="+mn-ea"/>
                          <a:cs typeface="+mn-cs"/>
                        </a:rPr>
                        <a:t>4</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 </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 </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16</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次日</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01</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45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2086160217"/>
                  </a:ext>
                </a:extLst>
              </a:tr>
              <a:tr h="199887">
                <a:tc>
                  <a:txBody>
                    <a:bodyPr/>
                    <a:lstStyle/>
                    <a:p>
                      <a:pPr algn="ctr"/>
                      <a:r>
                        <a:rPr lang="en-US" altLang="zh-CN" sz="700" b="1" kern="1200" dirty="0">
                          <a:solidFill>
                            <a:schemeClr val="tx1"/>
                          </a:solidFill>
                          <a:latin typeface="+mn-lt"/>
                          <a:ea typeface="+mn-ea"/>
                          <a:cs typeface="+mn-cs"/>
                        </a:rPr>
                        <a:t>5</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 </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 </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09</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00-20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40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6</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8E6CE"/>
                    </a:solidFill>
                  </a:tcPr>
                </a:tc>
                <a:extLst>
                  <a:ext uri="{0D108BD9-81ED-4DB2-BD59-A6C34878D82A}">
                    <a16:rowId xmlns:a16="http://schemas.microsoft.com/office/drawing/2014/main" val="1635191124"/>
                  </a:ext>
                </a:extLst>
              </a:tr>
              <a:tr h="199887">
                <a:tc>
                  <a:txBody>
                    <a:bodyPr/>
                    <a:lstStyle/>
                    <a:p>
                      <a:pPr algn="ctr"/>
                      <a:r>
                        <a:rPr lang="en-US" altLang="zh-CN" sz="700" b="1" kern="1200" dirty="0">
                          <a:solidFill>
                            <a:schemeClr val="tx1"/>
                          </a:solidFill>
                          <a:latin typeface="+mn-lt"/>
                          <a:ea typeface="+mn-ea"/>
                          <a:cs typeface="+mn-cs"/>
                        </a:rPr>
                        <a:t>6</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DF1E6"/>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跨越平电，不存在</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1424952958"/>
                  </a:ext>
                </a:extLst>
              </a:tr>
              <a:tr h="199887">
                <a:tc>
                  <a:txBody>
                    <a:bodyPr/>
                    <a:lstStyle/>
                    <a:p>
                      <a:pPr algn="ctr"/>
                      <a:r>
                        <a:rPr lang="en-US" altLang="zh-CN" sz="700" b="1" kern="1200" dirty="0">
                          <a:solidFill>
                            <a:schemeClr val="tx1"/>
                          </a:solidFill>
                          <a:latin typeface="+mn-lt"/>
                          <a:ea typeface="+mn-ea"/>
                          <a:cs typeface="+mn-cs"/>
                        </a:rPr>
                        <a:t>7</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rowSpan="4">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06</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00-10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8E6CE"/>
                    </a:solidFill>
                  </a:tcPr>
                </a:tc>
                <a:extLst>
                  <a:ext uri="{0D108BD9-81ED-4DB2-BD59-A6C34878D82A}">
                    <a16:rowId xmlns:a16="http://schemas.microsoft.com/office/drawing/2014/main" val="2998276740"/>
                  </a:ext>
                </a:extLst>
              </a:tr>
              <a:tr h="199887">
                <a:tc>
                  <a:txBody>
                    <a:bodyPr/>
                    <a:lstStyle/>
                    <a:p>
                      <a:pPr algn="ctr"/>
                      <a:r>
                        <a:rPr lang="en-US" altLang="zh-CN" sz="700" b="1" kern="1200" dirty="0">
                          <a:solidFill>
                            <a:schemeClr val="tx1"/>
                          </a:solidFill>
                          <a:latin typeface="+mn-lt"/>
                          <a:ea typeface="+mn-ea"/>
                          <a:cs typeface="+mn-cs"/>
                        </a:rPr>
                        <a:t>8</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vMerge="1">
                  <a:txBody>
                    <a:bodyPr/>
                    <a:lstStyle/>
                    <a:p>
                      <a:endParaRPr lang="zh-CN" altLang="en-US"/>
                    </a:p>
                  </a:txBody>
                  <a:tcPr/>
                </a:tc>
                <a:tc rowSpan="3">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 </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06</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00-12</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7</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3250554702"/>
                  </a:ext>
                </a:extLst>
              </a:tr>
              <a:tr h="199887">
                <a:tc>
                  <a:txBody>
                    <a:bodyPr/>
                    <a:lstStyle/>
                    <a:p>
                      <a:pPr algn="ctr"/>
                      <a:r>
                        <a:rPr lang="en-US" altLang="zh-CN" sz="700" b="1" kern="1200" dirty="0">
                          <a:solidFill>
                            <a:schemeClr val="tx1"/>
                          </a:solidFill>
                          <a:latin typeface="+mn-lt"/>
                          <a:ea typeface="+mn-ea"/>
                          <a:cs typeface="+mn-cs"/>
                        </a:rPr>
                        <a:t>9</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vMerge="1">
                  <a:txBody>
                    <a:bodyPr/>
                    <a:lstStyle/>
                    <a:p>
                      <a:endParaRPr lang="zh-CN" altLang="en-US"/>
                    </a:p>
                  </a:txBody>
                  <a:tcPr/>
                </a:tc>
                <a:tc vMerge="1">
                  <a:txBody>
                    <a:bodyPr/>
                    <a:lstStyle/>
                    <a:p>
                      <a:endParaRPr lang="zh-CN" altLang="en-US"/>
                    </a:p>
                  </a:txBody>
                  <a:tcP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12</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次日</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01</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20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8E6CE"/>
                    </a:solidFill>
                  </a:tcPr>
                </a:tc>
                <a:extLst>
                  <a:ext uri="{0D108BD9-81ED-4DB2-BD59-A6C34878D82A}">
                    <a16:rowId xmlns:a16="http://schemas.microsoft.com/office/drawing/2014/main" val="121490129"/>
                  </a:ext>
                </a:extLst>
              </a:tr>
              <a:tr h="199887">
                <a:tc>
                  <a:txBody>
                    <a:bodyPr/>
                    <a:lstStyle/>
                    <a:p>
                      <a:pPr algn="ctr"/>
                      <a:r>
                        <a:rPr lang="en-US" altLang="zh-CN" sz="700" b="1" kern="1200" dirty="0">
                          <a:solidFill>
                            <a:schemeClr val="tx1"/>
                          </a:solidFill>
                          <a:latin typeface="+mn-lt"/>
                          <a:ea typeface="+mn-ea"/>
                          <a:cs typeface="+mn-cs"/>
                        </a:rPr>
                        <a:t>10</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vMerge="1">
                  <a:txBody>
                    <a:bodyPr/>
                    <a:lstStyle/>
                    <a:p>
                      <a:endParaRPr lang="zh-CN" altLang="en-US"/>
                    </a:p>
                  </a:txBody>
                  <a:tcPr/>
                </a:tc>
                <a:tc vMerge="1">
                  <a:txBody>
                    <a:bodyPr/>
                    <a:lstStyle/>
                    <a:p>
                      <a:endParaRPr lang="zh-CN" altLang="en-US"/>
                    </a:p>
                  </a:txBody>
                  <a:tcP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07</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次日</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01</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90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25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1737609555"/>
                  </a:ext>
                </a:extLst>
              </a:tr>
              <a:tr h="199887">
                <a:tc>
                  <a:txBody>
                    <a:bodyPr/>
                    <a:lstStyle/>
                    <a:p>
                      <a:pPr algn="ctr"/>
                      <a:r>
                        <a:rPr lang="en-US" altLang="zh-CN" sz="700" b="1" kern="1200" dirty="0">
                          <a:solidFill>
                            <a:schemeClr val="tx1"/>
                          </a:solidFill>
                          <a:latin typeface="+mn-lt"/>
                          <a:ea typeface="+mn-ea"/>
                          <a:cs typeface="+mn-cs"/>
                        </a:rPr>
                        <a:t>11</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09</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00-20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30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8E6CE"/>
                    </a:solidFill>
                  </a:tcPr>
                </a:tc>
                <a:extLst>
                  <a:ext uri="{0D108BD9-81ED-4DB2-BD59-A6C34878D82A}">
                    <a16:rowId xmlns:a16="http://schemas.microsoft.com/office/drawing/2014/main" val="2927842282"/>
                  </a:ext>
                </a:extLst>
              </a:tr>
              <a:tr h="199887">
                <a:tc>
                  <a:txBody>
                    <a:bodyPr/>
                    <a:lstStyle/>
                    <a:p>
                      <a:pPr algn="ctr"/>
                      <a:r>
                        <a:rPr lang="en-US" altLang="zh-CN" sz="700" b="1" kern="1200" dirty="0">
                          <a:solidFill>
                            <a:schemeClr val="tx1"/>
                          </a:solidFill>
                          <a:latin typeface="+mn-lt"/>
                          <a:ea typeface="+mn-ea"/>
                          <a:cs typeface="+mn-cs"/>
                        </a:rPr>
                        <a:t>12</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p>
                  </a:txBody>
                  <a:tcPr marL="7620" marR="7620" marT="7620" marB="0" anchor="ctr">
                    <a:solidFill>
                      <a:srgbClr val="FDF1E6"/>
                    </a:solidFill>
                  </a:tcPr>
                </a:tc>
                <a:tc>
                  <a:txBody>
                    <a:bodyPr/>
                    <a:lstStyle/>
                    <a:p>
                      <a:pPr algn="ctr" fontAlgn="ct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跨越平电，不存在</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1044541123"/>
                  </a:ext>
                </a:extLst>
              </a:tr>
              <a:tr h="199887">
                <a:tc>
                  <a:txBody>
                    <a:bodyPr/>
                    <a:lstStyle/>
                    <a:p>
                      <a:pPr algn="ctr"/>
                      <a:r>
                        <a:rPr lang="en-US" altLang="zh-CN" sz="700" b="1" kern="1200" dirty="0">
                          <a:solidFill>
                            <a:schemeClr val="tx1"/>
                          </a:solidFill>
                          <a:latin typeface="+mn-lt"/>
                          <a:ea typeface="+mn-ea"/>
                          <a:cs typeface="+mn-cs"/>
                        </a:rPr>
                        <a:t>13</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16</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00-19</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8E6CE"/>
                    </a:solidFill>
                  </a:tcPr>
                </a:tc>
                <a:extLst>
                  <a:ext uri="{0D108BD9-81ED-4DB2-BD59-A6C34878D82A}">
                    <a16:rowId xmlns:a16="http://schemas.microsoft.com/office/drawing/2014/main" val="3629289271"/>
                  </a:ext>
                </a:extLst>
              </a:tr>
              <a:tr h="199887">
                <a:tc>
                  <a:txBody>
                    <a:bodyPr/>
                    <a:lstStyle/>
                    <a:p>
                      <a:pPr algn="ctr"/>
                      <a:r>
                        <a:rPr lang="en-US" altLang="zh-CN" sz="700" b="1" kern="1200" dirty="0">
                          <a:solidFill>
                            <a:schemeClr val="tx1"/>
                          </a:solidFill>
                          <a:latin typeface="+mn-lt"/>
                          <a:ea typeface="+mn-ea"/>
                          <a:cs typeface="+mn-cs"/>
                        </a:rPr>
                        <a:t>14</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rowSpan="2">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 </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p>
                  </a:txBody>
                  <a:tcPr marL="7620" marR="7620" marT="7620" marB="0" anchor="ctr">
                    <a:solidFill>
                      <a:srgbClr val="FDF1E6"/>
                    </a:solidFill>
                  </a:tcPr>
                </a:tc>
                <a:tc>
                  <a:txBody>
                    <a:bodyPr/>
                    <a:lstStyle/>
                    <a:p>
                      <a:pPr algn="ctr"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00</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00-23</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80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3099566357"/>
                  </a:ext>
                </a:extLst>
              </a:tr>
              <a:tr h="199887">
                <a:tc>
                  <a:txBody>
                    <a:bodyPr/>
                    <a:lstStyle/>
                    <a:p>
                      <a:pPr algn="ctr"/>
                      <a:r>
                        <a:rPr lang="en-US" altLang="zh-CN" sz="700" b="1" kern="1200" dirty="0">
                          <a:solidFill>
                            <a:schemeClr val="tx1"/>
                          </a:solidFill>
                          <a:latin typeface="+mn-lt"/>
                          <a:ea typeface="+mn-ea"/>
                          <a:cs typeface="+mn-cs"/>
                        </a:rPr>
                        <a:t>15</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vMerge="1">
                  <a:txBody>
                    <a:bodyPr/>
                    <a:lstStyle/>
                    <a:p>
                      <a:endParaRPr lang="zh-CN" altLang="en-US"/>
                    </a:p>
                  </a:txBody>
                  <a:tcPr>
                    <a:solidFill>
                      <a:srgbClr val="FDF1E6"/>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 </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19</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次日</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08</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8E6CE"/>
                    </a:solidFill>
                  </a:tcPr>
                </a:tc>
                <a:extLst>
                  <a:ext uri="{0D108BD9-81ED-4DB2-BD59-A6C34878D82A}">
                    <a16:rowId xmlns:a16="http://schemas.microsoft.com/office/drawing/2014/main" val="1102170743"/>
                  </a:ext>
                </a:extLst>
              </a:tr>
              <a:tr h="199887">
                <a:tc>
                  <a:txBody>
                    <a:bodyPr/>
                    <a:lstStyle/>
                    <a:p>
                      <a:pPr algn="ctr"/>
                      <a:r>
                        <a:rPr lang="en-US" altLang="zh-CN" sz="700" b="1" kern="1200" dirty="0">
                          <a:solidFill>
                            <a:schemeClr val="tx1"/>
                          </a:solidFill>
                          <a:latin typeface="+mn-lt"/>
                          <a:ea typeface="+mn-ea"/>
                          <a:cs typeface="+mn-cs"/>
                        </a:rPr>
                        <a:t>16</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rowSpan="2">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08</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30-23</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1293020117"/>
                  </a:ext>
                </a:extLst>
              </a:tr>
              <a:tr h="199887">
                <a:tc>
                  <a:txBody>
                    <a:bodyPr/>
                    <a:lstStyle/>
                    <a:p>
                      <a:pPr algn="ctr"/>
                      <a:r>
                        <a:rPr lang="en-US" altLang="zh-CN" sz="700" b="1" kern="1200" dirty="0">
                          <a:solidFill>
                            <a:schemeClr val="tx1"/>
                          </a:solidFill>
                          <a:latin typeface="+mn-lt"/>
                          <a:ea typeface="+mn-ea"/>
                          <a:cs typeface="+mn-cs"/>
                        </a:rPr>
                        <a:t>17</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vMerge="1">
                  <a:txBody>
                    <a:bodyPr/>
                    <a:lstStyle/>
                    <a:p>
                      <a:endParaRPr lang="zh-CN" altLang="en-US"/>
                    </a:p>
                  </a:txBody>
                  <a:tcPr>
                    <a:solidFill>
                      <a:srgbClr val="FDF1E6"/>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08:00-10:00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4</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8E6CE"/>
                    </a:solidFill>
                  </a:tcPr>
                </a:tc>
                <a:extLst>
                  <a:ext uri="{0D108BD9-81ED-4DB2-BD59-A6C34878D82A}">
                    <a16:rowId xmlns:a16="http://schemas.microsoft.com/office/drawing/2014/main" val="4206491429"/>
                  </a:ext>
                </a:extLst>
              </a:tr>
              <a:tr h="199887">
                <a:tc>
                  <a:txBody>
                    <a:bodyPr/>
                    <a:lstStyle/>
                    <a:p>
                      <a:pPr algn="ctr"/>
                      <a:r>
                        <a:rPr lang="en-US" altLang="zh-CN" sz="700" b="1" kern="1200" dirty="0">
                          <a:solidFill>
                            <a:schemeClr val="tx1"/>
                          </a:solidFill>
                          <a:latin typeface="+mn-lt"/>
                          <a:ea typeface="+mn-ea"/>
                          <a:cs typeface="+mn-cs"/>
                        </a:rPr>
                        <a:t>18</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rowSpan="2">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DF1E6"/>
                    </a:solidFill>
                  </a:tcPr>
                </a:tc>
                <a:tc>
                  <a:txBody>
                    <a:bodyPr/>
                    <a:lstStyle/>
                    <a:p>
                      <a:pPr algn="ctr" fontAlgn="ct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19</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00-</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次日</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09</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3</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4127044917"/>
                  </a:ext>
                </a:extLst>
              </a:tr>
              <a:tr h="199887">
                <a:tc>
                  <a:txBody>
                    <a:bodyPr/>
                    <a:lstStyle/>
                    <a:p>
                      <a:pPr algn="ctr"/>
                      <a:r>
                        <a:rPr lang="en-US" altLang="zh-CN" sz="700" b="1" kern="1200" dirty="0">
                          <a:solidFill>
                            <a:schemeClr val="tx1"/>
                          </a:solidFill>
                          <a:latin typeface="+mn-lt"/>
                          <a:ea typeface="+mn-ea"/>
                          <a:cs typeface="+mn-cs"/>
                        </a:rPr>
                        <a:t>19</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vMerge="1">
                  <a:txBody>
                    <a:bodyPr/>
                    <a:lstStyle/>
                    <a:p>
                      <a:endParaRPr lang="zh-CN" altLang="en-US"/>
                    </a:p>
                  </a:txBody>
                  <a:tcPr>
                    <a:solidFill>
                      <a:srgbClr val="FDF1E6"/>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07</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00-12</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8E6CE"/>
                    </a:solidFill>
                  </a:tcPr>
                </a:tc>
                <a:extLst>
                  <a:ext uri="{0D108BD9-81ED-4DB2-BD59-A6C34878D82A}">
                    <a16:rowId xmlns:a16="http://schemas.microsoft.com/office/drawing/2014/main" val="1577549267"/>
                  </a:ext>
                </a:extLst>
              </a:tr>
              <a:tr h="199887">
                <a:tc>
                  <a:txBody>
                    <a:bodyPr/>
                    <a:lstStyle/>
                    <a:p>
                      <a:pPr algn="ctr"/>
                      <a:r>
                        <a:rPr lang="en-US" altLang="zh-CN" sz="700" b="1" kern="1200" dirty="0">
                          <a:solidFill>
                            <a:schemeClr val="tx1"/>
                          </a:solidFill>
                          <a:latin typeface="+mn-lt"/>
                          <a:ea typeface="+mn-ea"/>
                          <a:cs typeface="+mn-cs"/>
                        </a:rPr>
                        <a:t>20</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纯峰电</a:t>
                      </a:r>
                    </a:p>
                  </a:txBody>
                  <a:tcPr marL="7620" marR="7620" marT="7620" marB="0" anchor="ctr">
                    <a:solidFill>
                      <a:srgbClr val="F8E6CE"/>
                    </a:solidFill>
                  </a:tcPr>
                </a:tc>
                <a:tc>
                  <a:txBody>
                    <a:bodyPr/>
                    <a:lstStyle/>
                    <a:p>
                      <a:pPr algn="ctr" fontAlgn="ctr"/>
                      <a:r>
                        <a:rPr lang="zh-CN" altLang="en-US" sz="700" b="1" kern="1200">
                          <a:solidFill>
                            <a:schemeClr val="tx1"/>
                          </a:solidFill>
                          <a:effectLst/>
                          <a:latin typeface="Arial" panose="020B0604020202020204" pitchFamily="34" charset="0"/>
                          <a:ea typeface="微软雅黑" panose="020B0503020204020204" pitchFamily="34" charset="-122"/>
                          <a:cs typeface="+mn-cs"/>
                        </a:rPr>
                        <a:t>峰</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18</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00-19</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1098725091"/>
                  </a:ext>
                </a:extLst>
              </a:tr>
              <a:tr h="199887">
                <a:tc>
                  <a:txBody>
                    <a:bodyPr/>
                    <a:lstStyle/>
                    <a:p>
                      <a:pPr algn="ctr"/>
                      <a:r>
                        <a:rPr lang="en-US" altLang="zh-CN" sz="700" b="1" kern="1200" dirty="0">
                          <a:solidFill>
                            <a:schemeClr val="tx1"/>
                          </a:solidFill>
                          <a:latin typeface="+mn-lt"/>
                          <a:ea typeface="+mn-ea"/>
                          <a:cs typeface="+mn-cs"/>
                        </a:rPr>
                        <a:t>21</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rowSpan="2">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纯谷电</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00-08</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8E6CE"/>
                    </a:solidFill>
                  </a:tcPr>
                </a:tc>
                <a:extLst>
                  <a:ext uri="{0D108BD9-81ED-4DB2-BD59-A6C34878D82A}">
                    <a16:rowId xmlns:a16="http://schemas.microsoft.com/office/drawing/2014/main" val="3919180206"/>
                  </a:ext>
                </a:extLst>
              </a:tr>
              <a:tr h="199887">
                <a:tc>
                  <a:txBody>
                    <a:bodyPr/>
                    <a:lstStyle/>
                    <a:p>
                      <a:pPr algn="ctr"/>
                      <a:r>
                        <a:rPr lang="en-US" altLang="zh-CN" sz="700" b="1" kern="1200" dirty="0">
                          <a:solidFill>
                            <a:schemeClr val="tx1"/>
                          </a:solidFill>
                          <a:latin typeface="+mn-lt"/>
                          <a:ea typeface="+mn-ea"/>
                          <a:cs typeface="+mn-cs"/>
                        </a:rPr>
                        <a:t>22</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vMerge="1">
                  <a:txBody>
                    <a:bodyPr/>
                    <a:lstStyle/>
                    <a:p>
                      <a:endParaRPr lang="zh-CN" altLang="en-US"/>
                    </a:p>
                  </a:txBody>
                  <a:tcPr>
                    <a:solidFill>
                      <a:srgbClr val="FDF1E6"/>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00-12</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3986396787"/>
                  </a:ext>
                </a:extLst>
              </a:tr>
              <a:tr h="199887">
                <a:tc>
                  <a:txBody>
                    <a:bodyPr/>
                    <a:lstStyle/>
                    <a:p>
                      <a:pPr algn="ctr"/>
                      <a:r>
                        <a:rPr lang="en-US" altLang="zh-CN" sz="700" b="1" kern="1200" dirty="0">
                          <a:solidFill>
                            <a:schemeClr val="tx1"/>
                          </a:solidFill>
                          <a:latin typeface="+mn-lt"/>
                          <a:ea typeface="+mn-ea"/>
                          <a:cs typeface="+mn-cs"/>
                        </a:rPr>
                        <a:t>23</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rowSpan="2">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纯平电</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08</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00-23</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30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8E6CE"/>
                    </a:solidFill>
                  </a:tcPr>
                </a:tc>
                <a:extLst>
                  <a:ext uri="{0D108BD9-81ED-4DB2-BD59-A6C34878D82A}">
                    <a16:rowId xmlns:a16="http://schemas.microsoft.com/office/drawing/2014/main" val="3453129565"/>
                  </a:ext>
                </a:extLst>
              </a:tr>
              <a:tr h="199887">
                <a:tc>
                  <a:txBody>
                    <a:bodyPr/>
                    <a:lstStyle/>
                    <a:p>
                      <a:pPr algn="ctr"/>
                      <a:r>
                        <a:rPr lang="en-US" altLang="zh-CN" sz="700" b="1" kern="1200" dirty="0">
                          <a:solidFill>
                            <a:schemeClr val="tx1"/>
                          </a:solidFill>
                          <a:latin typeface="+mn-lt"/>
                          <a:ea typeface="+mn-ea"/>
                          <a:cs typeface="+mn-cs"/>
                        </a:rPr>
                        <a:t>24</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DF1E6"/>
                    </a:solidFill>
                  </a:tcPr>
                </a:tc>
                <a:tc vMerge="1">
                  <a:txBody>
                    <a:bodyPr/>
                    <a:lstStyle/>
                    <a:p>
                      <a:endParaRPr lang="zh-CN" altLang="en-US"/>
                    </a:p>
                  </a:txBody>
                  <a:tcPr>
                    <a:solidFill>
                      <a:srgbClr val="FDF1E6"/>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08:00-10:00</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solidFill>
                      <a:srgbClr val="FDF1E6"/>
                    </a:solidFill>
                  </a:tcPr>
                </a:tc>
                <a:extLst>
                  <a:ext uri="{0D108BD9-81ED-4DB2-BD59-A6C34878D82A}">
                    <a16:rowId xmlns:a16="http://schemas.microsoft.com/office/drawing/2014/main" val="735244913"/>
                  </a:ext>
                </a:extLst>
              </a:tr>
              <a:tr h="197747">
                <a:tc>
                  <a:txBody>
                    <a:bodyPr/>
                    <a:lstStyle/>
                    <a:p>
                      <a:pPr algn="ctr"/>
                      <a:r>
                        <a:rPr lang="en-US" altLang="zh-CN" sz="700" b="1" kern="1200" dirty="0">
                          <a:solidFill>
                            <a:schemeClr val="tx1"/>
                          </a:solidFill>
                          <a:latin typeface="+mn-lt"/>
                          <a:ea typeface="+mn-ea"/>
                          <a:cs typeface="+mn-cs"/>
                        </a:rPr>
                        <a:t>25</a:t>
                      </a:r>
                      <a:endParaRPr lang="zh-CN" altLang="en-US" sz="700" b="1" kern="1200" dirty="0">
                        <a:solidFill>
                          <a:schemeClr val="tx1"/>
                        </a:solidFill>
                        <a:latin typeface="+mn-lt"/>
                        <a:ea typeface="+mn-ea"/>
                        <a:cs typeface="+mn-cs"/>
                      </a:endParaRPr>
                    </a:p>
                  </a:txBody>
                  <a:tcPr marL="91445" marR="91445" marT="45724" marB="45724" anchor="ctr" horzOverflow="overflow">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纯光伏</a:t>
                      </a:r>
                    </a:p>
                  </a:txBody>
                  <a:tcPr marL="7620" marR="7620" marT="7620" marB="0" anchor="ctr">
                    <a:solidFill>
                      <a:srgbClr val="F8E6CE"/>
                    </a:solidFill>
                  </a:tcPr>
                </a:tc>
                <a:tc>
                  <a:txBody>
                    <a:bodyPr/>
                    <a:lstStyle/>
                    <a:p>
                      <a:pPr algn="ctr" fontAlgn="ct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峰</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平</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谷</a:t>
                      </a:r>
                      <a:r>
                        <a:rPr lang="en-US" altLang="zh-CN" sz="700" b="1" kern="1200" dirty="0">
                          <a:solidFill>
                            <a:schemeClr val="tx1"/>
                          </a:solidFill>
                          <a:effectLst/>
                          <a:latin typeface="Arial" panose="020B0604020202020204" pitchFamily="34" charset="0"/>
                          <a:ea typeface="微软雅黑" panose="020B0503020204020204" pitchFamily="34" charset="-122"/>
                          <a:cs typeface="+mn-cs"/>
                        </a:rPr>
                        <a:t>+</a:t>
                      </a:r>
                      <a:r>
                        <a:rPr lang="zh-CN" altLang="en-US" sz="700" b="1" kern="1200" dirty="0">
                          <a:solidFill>
                            <a:schemeClr val="tx1"/>
                          </a:solidFill>
                          <a:effectLst/>
                          <a:latin typeface="Arial" panose="020B0604020202020204" pitchFamily="34" charset="0"/>
                          <a:ea typeface="微软雅黑" panose="020B0503020204020204" pitchFamily="34" charset="-122"/>
                          <a:cs typeface="+mn-cs"/>
                        </a:rPr>
                        <a:t>光伏</a:t>
                      </a:r>
                    </a:p>
                  </a:txBody>
                  <a:tcPr marL="7620" marR="7620" marT="7620" marB="0" anchor="ctr">
                    <a:solidFill>
                      <a:srgbClr val="FDF1E6"/>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00-23</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59</a:t>
                      </a:r>
                    </a:p>
                  </a:txBody>
                  <a:tcPr marL="7620" marR="7620" marT="7620" marB="0" anchor="ctr">
                    <a:solidFill>
                      <a:srgbClr val="F8E6CE"/>
                    </a:solidFill>
                  </a:tcPr>
                </a:tc>
                <a:tc>
                  <a:txBody>
                    <a:bodyPr/>
                    <a:lstStyle/>
                    <a:p>
                      <a:pPr algn="ctr" fontAlgn="ct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（光伏富裕</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以上）</a:t>
                      </a:r>
                    </a:p>
                  </a:txBody>
                  <a:tcPr marL="7620" marR="7620" marT="7620" marB="0" anchor="ctr">
                    <a:solidFill>
                      <a:srgbClr val="F8E6CE"/>
                    </a:solidFill>
                  </a:tcPr>
                </a:tc>
                <a:extLst>
                  <a:ext uri="{0D108BD9-81ED-4DB2-BD59-A6C34878D82A}">
                    <a16:rowId xmlns:a16="http://schemas.microsoft.com/office/drawing/2014/main" val="1861006538"/>
                  </a:ext>
                </a:extLst>
              </a:tr>
            </a:tbl>
          </a:graphicData>
        </a:graphic>
      </p:graphicFrame>
      <p:sp>
        <p:nvSpPr>
          <p:cNvPr id="8" name="文本框 7">
            <a:extLst>
              <a:ext uri="{FF2B5EF4-FFF2-40B4-BE49-F238E27FC236}">
                <a16:creationId xmlns:a16="http://schemas.microsoft.com/office/drawing/2014/main" id="{2722FF7C-2D58-1996-D084-B39B121D92F8}"/>
              </a:ext>
            </a:extLst>
          </p:cNvPr>
          <p:cNvSpPr txBox="1"/>
          <p:nvPr/>
        </p:nvSpPr>
        <p:spPr>
          <a:xfrm>
            <a:off x="452374" y="1056851"/>
            <a:ext cx="11045943" cy="307777"/>
          </a:xfrm>
          <a:prstGeom prst="rect">
            <a:avLst/>
          </a:prstGeom>
          <a:noFill/>
        </p:spPr>
        <p:txBody>
          <a:bodyPr wrap="square" rtlCol="0">
            <a:spAutoFit/>
          </a:bodyPr>
          <a:lstStyle/>
          <a:p>
            <a:pPr algn="ctr"/>
            <a:r>
              <a:rPr lang="zh-CN" altLang="en-US" sz="1400" b="1" dirty="0">
                <a:solidFill>
                  <a:schemeClr val="tx1"/>
                </a:solidFill>
              </a:rPr>
              <a:t>峰电</a:t>
            </a:r>
            <a:r>
              <a:rPr lang="zh-CN" altLang="en-US" sz="1400" dirty="0">
                <a:solidFill>
                  <a:schemeClr val="tx1"/>
                </a:solidFill>
              </a:rPr>
              <a:t>：</a:t>
            </a:r>
            <a:r>
              <a:rPr lang="en-US" altLang="zh-CN" sz="1400" dirty="0">
                <a:solidFill>
                  <a:schemeClr val="tx1"/>
                </a:solidFill>
              </a:rPr>
              <a:t>"10:00-12:00","14:00-19:00"</a:t>
            </a:r>
            <a:r>
              <a:rPr lang="zh-CN" altLang="en-US" sz="1400" dirty="0">
                <a:solidFill>
                  <a:schemeClr val="tx1"/>
                </a:solidFill>
              </a:rPr>
              <a:t>；</a:t>
            </a:r>
            <a:r>
              <a:rPr lang="zh-CN" altLang="en-US" sz="1400" b="1" dirty="0">
                <a:solidFill>
                  <a:schemeClr val="tx1"/>
                </a:solidFill>
              </a:rPr>
              <a:t>平电</a:t>
            </a:r>
            <a:r>
              <a:rPr lang="zh-CN" altLang="en-US" sz="1400" dirty="0">
                <a:solidFill>
                  <a:schemeClr val="tx1"/>
                </a:solidFill>
              </a:rPr>
              <a:t>：</a:t>
            </a:r>
            <a:r>
              <a:rPr lang="en-US" altLang="zh-CN" sz="1400" dirty="0">
                <a:solidFill>
                  <a:schemeClr val="tx1"/>
                </a:solidFill>
              </a:rPr>
              <a:t>“08:00-10:00”,“12:00-14:00”,“19:00-00:00“</a:t>
            </a:r>
            <a:r>
              <a:rPr lang="zh-CN" altLang="en-US" sz="1400" dirty="0">
                <a:solidFill>
                  <a:schemeClr val="tx1"/>
                </a:solidFill>
              </a:rPr>
              <a:t>；</a:t>
            </a:r>
            <a:r>
              <a:rPr lang="zh-CN" altLang="en-US" sz="1400" b="1" dirty="0">
                <a:solidFill>
                  <a:schemeClr val="tx1"/>
                </a:solidFill>
              </a:rPr>
              <a:t>谷电</a:t>
            </a:r>
            <a:r>
              <a:rPr lang="zh-CN" altLang="en-US" sz="1400" dirty="0">
                <a:solidFill>
                  <a:schemeClr val="tx1"/>
                </a:solidFill>
              </a:rPr>
              <a:t>：</a:t>
            </a:r>
            <a:r>
              <a:rPr lang="en-US" altLang="zh-CN" sz="1400" dirty="0">
                <a:solidFill>
                  <a:schemeClr val="tx1"/>
                </a:solidFill>
              </a:rPr>
              <a:t>“00:00-08:00”</a:t>
            </a:r>
            <a:r>
              <a:rPr lang="zh-CN" altLang="en-US" sz="1400" dirty="0">
                <a:solidFill>
                  <a:schemeClr val="tx1"/>
                </a:solidFill>
              </a:rPr>
              <a:t>；</a:t>
            </a:r>
            <a:r>
              <a:rPr lang="zh-CN" altLang="en-US" sz="1400" b="1" dirty="0">
                <a:solidFill>
                  <a:schemeClr val="tx1"/>
                </a:solidFill>
              </a:rPr>
              <a:t>光伏</a:t>
            </a:r>
            <a:r>
              <a:rPr lang="zh-CN" altLang="en-US" sz="1400" dirty="0">
                <a:solidFill>
                  <a:schemeClr val="tx1"/>
                </a:solidFill>
              </a:rPr>
              <a:t>：</a:t>
            </a:r>
            <a:r>
              <a:rPr lang="en-US" altLang="zh-CN" sz="1400" dirty="0">
                <a:solidFill>
                  <a:schemeClr val="tx1"/>
                </a:solidFill>
              </a:rPr>
              <a:t>7</a:t>
            </a:r>
            <a:r>
              <a:rPr lang="zh-CN" altLang="en-US" sz="1400" dirty="0">
                <a:solidFill>
                  <a:schemeClr val="tx1"/>
                </a:solidFill>
              </a:rPr>
              <a:t>：</a:t>
            </a:r>
            <a:r>
              <a:rPr lang="en-US" altLang="zh-CN" sz="1400" dirty="0">
                <a:solidFill>
                  <a:schemeClr val="tx1"/>
                </a:solidFill>
              </a:rPr>
              <a:t>00-18</a:t>
            </a:r>
            <a:r>
              <a:rPr lang="zh-CN" altLang="en-US" sz="1400" dirty="0">
                <a:solidFill>
                  <a:schemeClr val="tx1"/>
                </a:solidFill>
              </a:rPr>
              <a:t>：</a:t>
            </a:r>
            <a:r>
              <a:rPr lang="en-US" altLang="zh-CN" sz="1400" dirty="0">
                <a:solidFill>
                  <a:schemeClr val="tx1"/>
                </a:solidFill>
              </a:rPr>
              <a:t>00</a:t>
            </a:r>
            <a:endParaRPr lang="zh-CN" altLang="en-US" sz="1400" dirty="0">
              <a:solidFill>
                <a:schemeClr val="tx1"/>
              </a:solidFill>
            </a:endParaRPr>
          </a:p>
        </p:txBody>
      </p:sp>
    </p:spTree>
    <p:extLst>
      <p:ext uri="{BB962C8B-B14F-4D97-AF65-F5344CB8AC3E}">
        <p14:creationId xmlns:p14="http://schemas.microsoft.com/office/powerpoint/2010/main" val="1658935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48D3AF-ED02-A7FB-AC45-5045BB7D07B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086F60-11D4-BAB3-F65A-69116176C0C8}"/>
              </a:ext>
            </a:extLst>
          </p:cNvPr>
          <p:cNvSpPr>
            <a:spLocks noGrp="1"/>
          </p:cNvSpPr>
          <p:nvPr>
            <p:ph type="sldNum" sz="quarter" idx="4"/>
          </p:nvPr>
        </p:nvSpPr>
        <p:spPr/>
        <p:txBody>
          <a:bodyPr/>
          <a:lstStyle/>
          <a:p>
            <a:fld id="{E5DA641C-B17E-4136-B66A-BE4927EA7F1E}" type="slidenum">
              <a:rPr lang="zh-CN" altLang="en-US" smtClean="0"/>
              <a:t>29</a:t>
            </a:fld>
            <a:endParaRPr lang="zh-CN" altLang="en-US" dirty="0"/>
          </a:p>
        </p:txBody>
      </p:sp>
      <p:sp>
        <p:nvSpPr>
          <p:cNvPr id="28" name="矩形 27">
            <a:extLst>
              <a:ext uri="{FF2B5EF4-FFF2-40B4-BE49-F238E27FC236}">
                <a16:creationId xmlns:a16="http://schemas.microsoft.com/office/drawing/2014/main" id="{013EE126-6F32-8496-739A-E7C9B353C9E4}"/>
              </a:ext>
            </a:extLst>
          </p:cNvPr>
          <p:cNvSpPr/>
          <p:nvPr/>
        </p:nvSpPr>
        <p:spPr>
          <a:xfrm>
            <a:off x="724991" y="1131683"/>
            <a:ext cx="10846051" cy="5227403"/>
          </a:xfrm>
          <a:prstGeom prst="rect">
            <a:avLst/>
          </a:prstGeom>
          <a:noFill/>
          <a:ln>
            <a:solidFill>
              <a:srgbClr val="F47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13" name="标题 1">
            <a:extLst>
              <a:ext uri="{FF2B5EF4-FFF2-40B4-BE49-F238E27FC236}">
                <a16:creationId xmlns:a16="http://schemas.microsoft.com/office/drawing/2014/main" id="{BE1D4A4A-1FC7-3AFF-703B-826A2326F500}"/>
              </a:ext>
            </a:extLst>
          </p:cNvPr>
          <p:cNvSpPr txBox="1">
            <a:spLocks/>
          </p:cNvSpPr>
          <p:nvPr/>
        </p:nvSpPr>
        <p:spPr>
          <a:xfrm>
            <a:off x="578498" y="389488"/>
            <a:ext cx="8306489" cy="48033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kumimoji="1" lang="zh-CN" altLang="en-US" sz="2400" b="1" dirty="0">
                <a:solidFill>
                  <a:schemeClr val="tx1"/>
                </a:solidFill>
                <a:latin typeface="微软雅黑" pitchFamily="34" charset="-122"/>
                <a:ea typeface="微软雅黑" pitchFamily="34" charset="-122"/>
              </a:rPr>
              <a:t>⑥充电桩功能测试</a:t>
            </a:r>
            <a:r>
              <a:rPr lang="en-US" altLang="zh-CN" sz="2400" b="1" dirty="0">
                <a:solidFill>
                  <a:schemeClr val="tx1"/>
                </a:solidFill>
                <a:latin typeface="微软雅黑" pitchFamily="34" charset="-122"/>
                <a:ea typeface="微软雅黑" pitchFamily="34" charset="-122"/>
              </a:rPr>
              <a:t>/ </a:t>
            </a:r>
            <a:r>
              <a:rPr lang="zh-CN" altLang="en-US" sz="2400" dirty="0">
                <a:solidFill>
                  <a:schemeClr val="bg2"/>
                </a:solidFill>
                <a:latin typeface="微软雅黑" pitchFamily="34" charset="-122"/>
                <a:ea typeface="微软雅黑" pitchFamily="34" charset="-122"/>
              </a:rPr>
              <a:t>智能充电</a:t>
            </a:r>
            <a:r>
              <a:rPr lang="zh-CN" altLang="en-US" sz="2400" dirty="0">
                <a:solidFill>
                  <a:schemeClr val="tx1"/>
                </a:solidFill>
                <a:latin typeface="微软雅黑" pitchFamily="34" charset="-122"/>
                <a:ea typeface="微软雅黑" pitchFamily="34" charset="-122"/>
              </a:rPr>
              <a:t>分时规划</a:t>
            </a:r>
            <a:endParaRPr kumimoji="1" lang="zh-CN" altLang="en-US" sz="2400" dirty="0">
              <a:solidFill>
                <a:schemeClr val="tx1"/>
              </a:solidFill>
            </a:endParaRPr>
          </a:p>
        </p:txBody>
      </p:sp>
      <p:sp>
        <p:nvSpPr>
          <p:cNvPr id="7" name="文本框 6">
            <a:extLst>
              <a:ext uri="{FF2B5EF4-FFF2-40B4-BE49-F238E27FC236}">
                <a16:creationId xmlns:a16="http://schemas.microsoft.com/office/drawing/2014/main" id="{7D6904A5-599D-03E9-0E2C-59C6B2BF1D3B}"/>
              </a:ext>
            </a:extLst>
          </p:cNvPr>
          <p:cNvSpPr txBox="1"/>
          <p:nvPr/>
        </p:nvSpPr>
        <p:spPr>
          <a:xfrm>
            <a:off x="964881" y="5773365"/>
            <a:ext cx="10380451" cy="584775"/>
          </a:xfrm>
          <a:prstGeom prst="rect">
            <a:avLst/>
          </a:prstGeom>
          <a:noFill/>
        </p:spPr>
        <p:txBody>
          <a:bodyPr wrap="square">
            <a:spAutoFit/>
          </a:bodyPr>
          <a:lstStyle/>
          <a:p>
            <a:r>
              <a:rPr lang="en-US" altLang="zh-CN" sz="1600" dirty="0">
                <a:effectLst/>
                <a:ea typeface="等线" panose="02010600030101010101" pitchFamily="2" charset="-122"/>
                <a:cs typeface="Times New Roman" panose="02020603050405020304" pitchFamily="18" charset="0"/>
              </a:rPr>
              <a:t>22</a:t>
            </a:r>
            <a:r>
              <a:rPr lang="zh-CN" altLang="en-US" sz="1600" dirty="0">
                <a:effectLst/>
                <a:ea typeface="等线" panose="02010600030101010101" pitchFamily="2" charset="-122"/>
                <a:cs typeface="Times New Roman" panose="02020603050405020304" pitchFamily="18" charset="0"/>
              </a:rPr>
              <a:t>：</a:t>
            </a:r>
            <a:r>
              <a:rPr lang="en-US" altLang="zh-CN" sz="1600" dirty="0">
                <a:effectLst/>
                <a:ea typeface="等线" panose="02010600030101010101" pitchFamily="2" charset="-122"/>
                <a:cs typeface="Times New Roman" panose="02020603050405020304" pitchFamily="18" charset="0"/>
              </a:rPr>
              <a:t>00-</a:t>
            </a:r>
            <a:r>
              <a:rPr lang="zh-CN" altLang="en-US" sz="1600" dirty="0">
                <a:effectLst/>
                <a:ea typeface="等线" panose="02010600030101010101" pitchFamily="2" charset="-122"/>
                <a:cs typeface="Times New Roman" panose="02020603050405020304" pitchFamily="18" charset="0"/>
              </a:rPr>
              <a:t>次日</a:t>
            </a:r>
            <a:r>
              <a:rPr lang="en-US" altLang="zh-CN" sz="1600" dirty="0">
                <a:effectLst/>
                <a:ea typeface="等线" panose="02010600030101010101" pitchFamily="2" charset="-122"/>
                <a:cs typeface="Times New Roman" panose="02020603050405020304" pitchFamily="18" charset="0"/>
              </a:rPr>
              <a:t>8</a:t>
            </a:r>
            <a:r>
              <a:rPr lang="zh-CN" altLang="en-US" sz="1600" dirty="0">
                <a:effectLst/>
                <a:ea typeface="等线" panose="02010600030101010101" pitchFamily="2" charset="-122"/>
                <a:cs typeface="Times New Roman" panose="02020603050405020304" pitchFamily="18" charset="0"/>
              </a:rPr>
              <a:t>：</a:t>
            </a:r>
            <a:r>
              <a:rPr lang="en-US" altLang="zh-CN" sz="1600" dirty="0">
                <a:effectLst/>
                <a:ea typeface="等线" panose="02010600030101010101" pitchFamily="2" charset="-122"/>
                <a:cs typeface="Times New Roman" panose="02020603050405020304" pitchFamily="18" charset="0"/>
              </a:rPr>
              <a:t>00</a:t>
            </a:r>
            <a:r>
              <a:rPr lang="zh-CN" altLang="en-US" sz="1600" dirty="0">
                <a:effectLst/>
                <a:ea typeface="等线" panose="02010600030101010101" pitchFamily="2" charset="-122"/>
                <a:cs typeface="Times New Roman" panose="02020603050405020304" pitchFamily="18" charset="0"/>
              </a:rPr>
              <a:t>为谷电时段，</a:t>
            </a:r>
            <a:r>
              <a:rPr lang="en-US" altLang="zh-CN" sz="1600" dirty="0">
                <a:ea typeface="等线" panose="02010600030101010101" pitchFamily="2" charset="-122"/>
                <a:cs typeface="Times New Roman" panose="02020603050405020304" pitchFamily="18" charset="0"/>
              </a:rPr>
              <a:t>8</a:t>
            </a:r>
            <a:r>
              <a:rPr lang="zh-CN" altLang="en-US" sz="1600" dirty="0">
                <a:ea typeface="等线" panose="02010600030101010101" pitchFamily="2" charset="-122"/>
                <a:cs typeface="Times New Roman" panose="02020603050405020304" pitchFamily="18" charset="0"/>
              </a:rPr>
              <a:t>：</a:t>
            </a:r>
            <a:r>
              <a:rPr lang="en-US" altLang="zh-CN" sz="1600" dirty="0">
                <a:ea typeface="等线" panose="02010600030101010101" pitchFamily="2" charset="-122"/>
                <a:cs typeface="Times New Roman" panose="02020603050405020304" pitchFamily="18" charset="0"/>
              </a:rPr>
              <a:t>00-22</a:t>
            </a:r>
            <a:r>
              <a:rPr lang="zh-CN" altLang="en-US" sz="1600" dirty="0">
                <a:ea typeface="等线" panose="02010600030101010101" pitchFamily="2" charset="-122"/>
                <a:cs typeface="Times New Roman" panose="02020603050405020304" pitchFamily="18" charset="0"/>
              </a:rPr>
              <a:t>：</a:t>
            </a:r>
            <a:r>
              <a:rPr lang="en-US" altLang="zh-CN" sz="1600" dirty="0">
                <a:ea typeface="等线" panose="02010600030101010101" pitchFamily="2" charset="-122"/>
                <a:cs typeface="Times New Roman" panose="02020603050405020304" pitchFamily="18" charset="0"/>
              </a:rPr>
              <a:t>00</a:t>
            </a:r>
            <a:r>
              <a:rPr lang="zh-CN" altLang="en-US" sz="1600" dirty="0">
                <a:ea typeface="等线" panose="02010600030101010101" pitchFamily="2" charset="-122"/>
                <a:cs typeface="Times New Roman" panose="02020603050405020304" pitchFamily="18" charset="0"/>
              </a:rPr>
              <a:t>为峰时段，</a:t>
            </a:r>
            <a:r>
              <a:rPr lang="zh-CN" altLang="en-US" sz="1600" dirty="0">
                <a:effectLst/>
                <a:ea typeface="等线" panose="02010600030101010101" pitchFamily="2" charset="-122"/>
                <a:cs typeface="Times New Roman" panose="02020603050405020304" pitchFamily="18" charset="0"/>
              </a:rPr>
              <a:t>智能充电预约</a:t>
            </a:r>
            <a:r>
              <a:rPr lang="en-US" altLang="zh-CN" sz="1600" dirty="0">
                <a:effectLst/>
                <a:ea typeface="等线" panose="02010600030101010101" pitchFamily="2" charset="-122"/>
                <a:cs typeface="Times New Roman" panose="02020603050405020304" pitchFamily="18" charset="0"/>
              </a:rPr>
              <a:t>20</a:t>
            </a:r>
            <a:r>
              <a:rPr lang="zh-CN" altLang="en-US" sz="1600" dirty="0">
                <a:effectLst/>
                <a:ea typeface="等线" panose="02010600030101010101" pitchFamily="2" charset="-122"/>
                <a:cs typeface="Times New Roman" panose="02020603050405020304" pitchFamily="18" charset="0"/>
              </a:rPr>
              <a:t>：</a:t>
            </a:r>
            <a:r>
              <a:rPr lang="en-US" altLang="zh-CN" sz="1600" dirty="0">
                <a:effectLst/>
                <a:ea typeface="等线" panose="02010600030101010101" pitchFamily="2" charset="-122"/>
                <a:cs typeface="Times New Roman" panose="02020603050405020304" pitchFamily="18" charset="0"/>
              </a:rPr>
              <a:t>00-22</a:t>
            </a:r>
            <a:r>
              <a:rPr lang="zh-CN" altLang="en-US" sz="1600" dirty="0">
                <a:effectLst/>
                <a:ea typeface="等线" panose="02010600030101010101" pitchFamily="2" charset="-122"/>
                <a:cs typeface="Times New Roman" panose="02020603050405020304" pitchFamily="18" charset="0"/>
              </a:rPr>
              <a:t>：</a:t>
            </a:r>
            <a:r>
              <a:rPr lang="en-US" altLang="zh-CN" sz="1600" dirty="0">
                <a:effectLst/>
                <a:ea typeface="等线" panose="02010600030101010101" pitchFamily="2" charset="-122"/>
                <a:cs typeface="Times New Roman" panose="02020603050405020304" pitchFamily="18" charset="0"/>
              </a:rPr>
              <a:t>30</a:t>
            </a:r>
            <a:r>
              <a:rPr lang="zh-CN" altLang="en-US" sz="1600" dirty="0">
                <a:effectLst/>
                <a:ea typeface="等线" panose="02010600030101010101" pitchFamily="2" charset="-122"/>
                <a:cs typeface="Times New Roman" panose="02020603050405020304" pitchFamily="18" charset="0"/>
              </a:rPr>
              <a:t>充</a:t>
            </a:r>
            <a:r>
              <a:rPr lang="en-US" altLang="zh-CN" sz="1600" dirty="0">
                <a:effectLst/>
                <a:ea typeface="等线" panose="02010600030101010101" pitchFamily="2" charset="-122"/>
                <a:cs typeface="Times New Roman" panose="02020603050405020304" pitchFamily="18" charset="0"/>
              </a:rPr>
              <a:t>5</a:t>
            </a:r>
            <a:r>
              <a:rPr lang="zh-CN" altLang="en-US" sz="1600" dirty="0">
                <a:effectLst/>
                <a:ea typeface="等线" panose="02010600030101010101" pitchFamily="2" charset="-122"/>
                <a:cs typeface="Times New Roman" panose="02020603050405020304" pitchFamily="18" charset="0"/>
              </a:rPr>
              <a:t>度电，规划并实施</a:t>
            </a:r>
            <a:r>
              <a:rPr lang="en-US" altLang="zh-CN" sz="1600" dirty="0">
                <a:effectLst/>
                <a:ea typeface="等线" panose="02010600030101010101" pitchFamily="2" charset="-122"/>
                <a:cs typeface="Times New Roman" panose="02020603050405020304" pitchFamily="18" charset="0"/>
              </a:rPr>
              <a:t>20</a:t>
            </a:r>
            <a:r>
              <a:rPr lang="zh-CN" altLang="en-US" sz="1600" dirty="0">
                <a:effectLst/>
                <a:ea typeface="等线" panose="02010600030101010101" pitchFamily="2" charset="-122"/>
                <a:cs typeface="Times New Roman" panose="02020603050405020304" pitchFamily="18" charset="0"/>
              </a:rPr>
              <a:t>：</a:t>
            </a:r>
            <a:r>
              <a:rPr lang="en-US" altLang="zh-CN" sz="1600" dirty="0">
                <a:effectLst/>
                <a:ea typeface="等线" panose="02010600030101010101" pitchFamily="2" charset="-122"/>
                <a:cs typeface="Times New Roman" panose="02020603050405020304" pitchFamily="18" charset="0"/>
              </a:rPr>
              <a:t>00-20</a:t>
            </a:r>
            <a:r>
              <a:rPr lang="zh-CN" altLang="en-US" sz="1600" dirty="0">
                <a:effectLst/>
                <a:ea typeface="等线" panose="02010600030101010101" pitchFamily="2" charset="-122"/>
                <a:cs typeface="Times New Roman" panose="02020603050405020304" pitchFamily="18" charset="0"/>
              </a:rPr>
              <a:t>：</a:t>
            </a:r>
            <a:r>
              <a:rPr lang="en-US" altLang="zh-CN" sz="1600" dirty="0">
                <a:ea typeface="等线" panose="02010600030101010101" pitchFamily="2" charset="-122"/>
                <a:cs typeface="Times New Roman" panose="02020603050405020304" pitchFamily="18" charset="0"/>
              </a:rPr>
              <a:t>25</a:t>
            </a:r>
            <a:r>
              <a:rPr lang="zh-CN" altLang="en-US" sz="1600" dirty="0">
                <a:effectLst/>
                <a:ea typeface="等线" panose="02010600030101010101" pitchFamily="2" charset="-122"/>
                <a:cs typeface="Times New Roman" panose="02020603050405020304" pitchFamily="18" charset="0"/>
              </a:rPr>
              <a:t>峰电充</a:t>
            </a:r>
            <a:r>
              <a:rPr lang="en-US" altLang="zh-CN" sz="1600" dirty="0">
                <a:effectLst/>
                <a:ea typeface="等线" panose="02010600030101010101" pitchFamily="2" charset="-122"/>
                <a:cs typeface="Times New Roman" panose="02020603050405020304" pitchFamily="18" charset="0"/>
              </a:rPr>
              <a:t>2.4</a:t>
            </a:r>
            <a:r>
              <a:rPr lang="zh-CN" altLang="en-US" sz="1600" dirty="0">
                <a:effectLst/>
                <a:ea typeface="等线" panose="02010600030101010101" pitchFamily="2" charset="-122"/>
                <a:cs typeface="Times New Roman" panose="02020603050405020304" pitchFamily="18" charset="0"/>
              </a:rPr>
              <a:t>度，</a:t>
            </a:r>
            <a:r>
              <a:rPr lang="en-US" altLang="zh-CN" sz="1600" dirty="0">
                <a:effectLst/>
                <a:ea typeface="等线" panose="02010600030101010101" pitchFamily="2" charset="-122"/>
                <a:cs typeface="Times New Roman" panose="02020603050405020304" pitchFamily="18" charset="0"/>
              </a:rPr>
              <a:t>22</a:t>
            </a:r>
            <a:r>
              <a:rPr lang="zh-CN" altLang="en-US" sz="1600" dirty="0">
                <a:effectLst/>
                <a:ea typeface="等线" panose="02010600030101010101" pitchFamily="2" charset="-122"/>
                <a:cs typeface="Times New Roman" panose="02020603050405020304" pitchFamily="18" charset="0"/>
              </a:rPr>
              <a:t>：</a:t>
            </a:r>
            <a:r>
              <a:rPr lang="en-US" altLang="zh-CN" sz="1600" dirty="0">
                <a:effectLst/>
                <a:ea typeface="等线" panose="02010600030101010101" pitchFamily="2" charset="-122"/>
                <a:cs typeface="Times New Roman" panose="02020603050405020304" pitchFamily="18" charset="0"/>
              </a:rPr>
              <a:t>00-22</a:t>
            </a:r>
            <a:r>
              <a:rPr lang="zh-CN" altLang="en-US" sz="1600" dirty="0">
                <a:effectLst/>
                <a:ea typeface="等线" panose="02010600030101010101" pitchFamily="2" charset="-122"/>
                <a:cs typeface="Times New Roman" panose="02020603050405020304" pitchFamily="18" charset="0"/>
              </a:rPr>
              <a:t>：</a:t>
            </a:r>
            <a:r>
              <a:rPr lang="en-US" altLang="zh-CN" sz="1600" dirty="0">
                <a:effectLst/>
                <a:ea typeface="等线" panose="02010600030101010101" pitchFamily="2" charset="-122"/>
                <a:cs typeface="Times New Roman" panose="02020603050405020304" pitchFamily="18" charset="0"/>
              </a:rPr>
              <a:t>30</a:t>
            </a:r>
            <a:r>
              <a:rPr lang="zh-CN" altLang="en-US" sz="1600" dirty="0">
                <a:effectLst/>
                <a:ea typeface="等线" panose="02010600030101010101" pitchFamily="2" charset="-122"/>
                <a:cs typeface="Times New Roman" panose="02020603050405020304" pitchFamily="18" charset="0"/>
              </a:rPr>
              <a:t>谷电充</a:t>
            </a:r>
            <a:r>
              <a:rPr lang="en-US" altLang="zh-CN" sz="1600" dirty="0">
                <a:effectLst/>
                <a:ea typeface="等线" panose="02010600030101010101" pitchFamily="2" charset="-122"/>
                <a:cs typeface="Times New Roman" panose="02020603050405020304" pitchFamily="18" charset="0"/>
              </a:rPr>
              <a:t>2.9</a:t>
            </a:r>
            <a:r>
              <a:rPr lang="zh-CN" altLang="en-US" sz="1600" dirty="0">
                <a:effectLst/>
                <a:ea typeface="等线" panose="02010600030101010101" pitchFamily="2" charset="-122"/>
                <a:cs typeface="Times New Roman" panose="02020603050405020304" pitchFamily="18" charset="0"/>
              </a:rPr>
              <a:t>度。</a:t>
            </a:r>
            <a:endParaRPr lang="en-US" altLang="zh-CN" sz="1600" dirty="0">
              <a:effectLst/>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C5FEC471-19DB-553F-E036-5F8017B84EAB}"/>
              </a:ext>
            </a:extLst>
          </p:cNvPr>
          <p:cNvSpPr txBox="1"/>
          <p:nvPr/>
        </p:nvSpPr>
        <p:spPr>
          <a:xfrm>
            <a:off x="846668" y="1163623"/>
            <a:ext cx="10724374" cy="344710"/>
          </a:xfrm>
          <a:prstGeom prst="rect">
            <a:avLst/>
          </a:prstGeom>
          <a:noFill/>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1</a:t>
            </a:r>
            <a:r>
              <a:rPr lang="zh-CN" altLang="en-US" sz="1400" b="1" kern="100" dirty="0">
                <a:solidFill>
                  <a:schemeClr val="tx2">
                    <a:lumMod val="10000"/>
                  </a:schemeClr>
                </a:solidFill>
                <a:effectLst/>
                <a:latin typeface="Arial" panose="020B0604020202020204" pitchFamily="34" charset="0"/>
                <a:ea typeface="微软雅黑" panose="020B0503020204020204" pitchFamily="34" charset="-122"/>
                <a:cs typeface="+mn-cs"/>
              </a:rPr>
              <a:t>、</a:t>
            </a: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2</a:t>
            </a:r>
            <a:r>
              <a:rPr lang="zh-CN"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种分时电价（峰</a:t>
            </a: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a:t>
            </a:r>
            <a:r>
              <a:rPr lang="zh-CN"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谷</a:t>
            </a: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a:t>
            </a:r>
            <a:r>
              <a:rPr lang="zh-CN"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光伏）</a:t>
            </a:r>
            <a:r>
              <a:rPr lang="en-US" altLang="zh-CN" sz="1400" b="1" kern="100" dirty="0">
                <a:solidFill>
                  <a:schemeClr val="tx2">
                    <a:lumMod val="10000"/>
                  </a:schemeClr>
                </a:solidFill>
                <a:latin typeface="Arial" panose="020B0604020202020204" pitchFamily="34" charset="0"/>
                <a:ea typeface="微软雅黑" panose="020B0503020204020204" pitchFamily="34" charset="-122"/>
              </a:rPr>
              <a:t> </a:t>
            </a: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2</a:t>
            </a:r>
            <a:r>
              <a:rPr lang="zh-CN" altLang="en-US" sz="1400" b="1" kern="100" dirty="0">
                <a:solidFill>
                  <a:schemeClr val="tx2">
                    <a:lumMod val="10000"/>
                  </a:schemeClr>
                </a:solidFill>
                <a:effectLst/>
                <a:latin typeface="Arial" panose="020B0604020202020204" pitchFamily="34" charset="0"/>
                <a:ea typeface="微软雅黑" panose="020B0503020204020204" pitchFamily="34" charset="-122"/>
                <a:cs typeface="+mn-cs"/>
              </a:rPr>
              <a:t>、</a:t>
            </a: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3</a:t>
            </a:r>
            <a:r>
              <a:rPr lang="zh-CN"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种分时电价（峰</a:t>
            </a: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a:t>
            </a:r>
            <a:r>
              <a:rPr lang="zh-CN"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平</a:t>
            </a: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a:t>
            </a:r>
            <a:r>
              <a:rPr lang="zh-CN"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谷</a:t>
            </a: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a:t>
            </a:r>
            <a:r>
              <a:rPr lang="zh-CN"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光伏）</a:t>
            </a: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 3</a:t>
            </a:r>
            <a:r>
              <a:rPr lang="zh-CN" altLang="en-US" sz="1400" b="1" kern="100" dirty="0">
                <a:solidFill>
                  <a:schemeClr val="tx2">
                    <a:lumMod val="10000"/>
                  </a:schemeClr>
                </a:solidFill>
                <a:effectLst/>
                <a:latin typeface="Arial" panose="020B0604020202020204" pitchFamily="34" charset="0"/>
                <a:ea typeface="微软雅黑" panose="020B0503020204020204" pitchFamily="34" charset="-122"/>
                <a:cs typeface="+mn-cs"/>
              </a:rPr>
              <a:t>、</a:t>
            </a:r>
            <a:r>
              <a:rPr lang="zh-CN"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无分时电价（光伏</a:t>
            </a: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a:t>
            </a:r>
            <a:r>
              <a:rPr lang="zh-CN"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市电）</a:t>
            </a:r>
            <a:r>
              <a:rPr lang="en-US"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  4</a:t>
            </a:r>
            <a:r>
              <a:rPr lang="zh-CN" altLang="en-US" sz="1400" b="1" kern="100" dirty="0">
                <a:solidFill>
                  <a:schemeClr val="tx2">
                    <a:lumMod val="10000"/>
                  </a:schemeClr>
                </a:solidFill>
                <a:effectLst/>
                <a:latin typeface="Arial" panose="020B0604020202020204" pitchFamily="34" charset="0"/>
                <a:ea typeface="微软雅黑" panose="020B0503020204020204" pitchFamily="34" charset="-122"/>
                <a:cs typeface="+mn-cs"/>
              </a:rPr>
              <a:t>、</a:t>
            </a:r>
            <a:r>
              <a:rPr lang="zh-CN" altLang="zh-CN" sz="1400" b="1" kern="100" dirty="0">
                <a:solidFill>
                  <a:schemeClr val="tx2">
                    <a:lumMod val="10000"/>
                  </a:schemeClr>
                </a:solidFill>
                <a:effectLst/>
                <a:latin typeface="Arial" panose="020B0604020202020204" pitchFamily="34" charset="0"/>
                <a:ea typeface="微软雅黑" panose="020B0503020204020204" pitchFamily="34" charset="-122"/>
                <a:cs typeface="+mn-cs"/>
              </a:rPr>
              <a:t>无预测数据（按无光伏规划）</a:t>
            </a:r>
            <a:endParaRPr lang="zh-CN" altLang="en-US" sz="1400" b="1" kern="100" dirty="0">
              <a:solidFill>
                <a:schemeClr val="tx2">
                  <a:lumMod val="10000"/>
                </a:schemeClr>
              </a:solidFill>
              <a:effectLst/>
              <a:latin typeface="Arial" panose="020B0604020202020204" pitchFamily="34" charset="0"/>
              <a:ea typeface="微软雅黑" panose="020B0503020204020204" pitchFamily="34" charset="-122"/>
              <a:cs typeface="+mn-cs"/>
            </a:endParaRPr>
          </a:p>
        </p:txBody>
      </p:sp>
      <p:pic>
        <p:nvPicPr>
          <p:cNvPr id="12" name="图片 11">
            <a:extLst>
              <a:ext uri="{FF2B5EF4-FFF2-40B4-BE49-F238E27FC236}">
                <a16:creationId xmlns:a16="http://schemas.microsoft.com/office/drawing/2014/main" id="{A9B7B90E-B424-6127-807F-E00899A41150}"/>
              </a:ext>
            </a:extLst>
          </p:cNvPr>
          <p:cNvPicPr>
            <a:picLocks noChangeAspect="1"/>
          </p:cNvPicPr>
          <p:nvPr/>
        </p:nvPicPr>
        <p:blipFill>
          <a:blip r:embed="rId3"/>
          <a:stretch>
            <a:fillRect/>
          </a:stretch>
        </p:blipFill>
        <p:spPr>
          <a:xfrm>
            <a:off x="2352040" y="1490645"/>
            <a:ext cx="7487919" cy="4281774"/>
          </a:xfrm>
          <a:prstGeom prst="rect">
            <a:avLst/>
          </a:prstGeom>
          <a:ln>
            <a:solidFill>
              <a:srgbClr val="0070C0"/>
            </a:solidFill>
          </a:ln>
        </p:spPr>
      </p:pic>
    </p:spTree>
    <p:extLst>
      <p:ext uri="{BB962C8B-B14F-4D97-AF65-F5344CB8AC3E}">
        <p14:creationId xmlns:p14="http://schemas.microsoft.com/office/powerpoint/2010/main" val="2154588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5223D-1107-ACE9-AC87-5A6ED6EA3B05}"/>
            </a:ext>
          </a:extLst>
        </p:cNvPr>
        <p:cNvGrpSpPr/>
        <p:nvPr/>
      </p:nvGrpSpPr>
      <p:grpSpPr>
        <a:xfrm>
          <a:off x="0" y="0"/>
          <a:ext cx="0" cy="0"/>
          <a:chOff x="0" y="0"/>
          <a:chExt cx="0" cy="0"/>
        </a:xfrm>
      </p:grpSpPr>
      <p:sp>
        <p:nvSpPr>
          <p:cNvPr id="5" name="标题 6">
            <a:extLst>
              <a:ext uri="{FF2B5EF4-FFF2-40B4-BE49-F238E27FC236}">
                <a16:creationId xmlns:a16="http://schemas.microsoft.com/office/drawing/2014/main" id="{00EA0D2B-5BFE-BDEB-6250-B33201AB659A}"/>
              </a:ext>
            </a:extLst>
          </p:cNvPr>
          <p:cNvSpPr txBox="1"/>
          <p:nvPr/>
        </p:nvSpPr>
        <p:spPr>
          <a:xfrm>
            <a:off x="605954" y="415496"/>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lang="zh-CN" altLang="en-US" sz="2800" dirty="0">
                <a:latin typeface="Arial" panose="020B0604020202020204" pitchFamily="34" charset="0"/>
              </a:rPr>
              <a:t>四、系统</a:t>
            </a:r>
            <a:r>
              <a:rPr lang="zh-CN" altLang="en-US" sz="2800" dirty="0">
                <a:latin typeface="Arial" panose="020B0604020202020204" pitchFamily="34" charset="0"/>
                <a:sym typeface="Arial" panose="020B0604020202020204" pitchFamily="34" charset="0"/>
              </a:rPr>
              <a:t>测试汇报</a:t>
            </a:r>
            <a:r>
              <a:rPr lang="en-US" altLang="zh-CN" sz="2800" dirty="0">
                <a:latin typeface="Arial" panose="020B0604020202020204" pitchFamily="34" charset="0"/>
                <a:sym typeface="Arial" panose="020B0604020202020204" pitchFamily="34" charset="0"/>
              </a:rPr>
              <a:t>/</a:t>
            </a:r>
            <a:r>
              <a:rPr lang="zh-CN" altLang="en-US" sz="2400" dirty="0">
                <a:solidFill>
                  <a:schemeClr val="tx1"/>
                </a:solidFill>
                <a:latin typeface="Arial" panose="020B0604020202020204" pitchFamily="34" charset="0"/>
                <a:sym typeface="Arial" panose="020B0604020202020204" pitchFamily="34" charset="0"/>
              </a:rPr>
              <a:t>①实证电站测试</a:t>
            </a:r>
            <a:endParaRPr lang="en-US" altLang="zh-CN" sz="2400" dirty="0">
              <a:solidFill>
                <a:schemeClr val="tx1"/>
              </a:solidFill>
              <a:latin typeface="Arial" panose="020B0604020202020204" pitchFamily="34" charset="0"/>
              <a:sym typeface="Arial" panose="020B0604020202020204" pitchFamily="34" charset="0"/>
            </a:endParaRPr>
          </a:p>
        </p:txBody>
      </p:sp>
      <p:sp>
        <p:nvSpPr>
          <p:cNvPr id="2" name="灯片编号占位符 1">
            <a:extLst>
              <a:ext uri="{FF2B5EF4-FFF2-40B4-BE49-F238E27FC236}">
                <a16:creationId xmlns:a16="http://schemas.microsoft.com/office/drawing/2014/main" id="{981B76D7-D63C-8999-E36E-88F01D9A7605}"/>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sym typeface="Arial" panose="020B0604020202020204" pitchFamily="34" charset="0"/>
              </a:rPr>
              <a:t>3</a:t>
            </a:fld>
            <a:endParaRPr lang="zh-CN" altLang="en-US" dirty="0">
              <a:sym typeface="Arial" panose="020B0604020202020204" pitchFamily="34" charset="0"/>
            </a:endParaRPr>
          </a:p>
        </p:txBody>
      </p:sp>
      <p:pic>
        <p:nvPicPr>
          <p:cNvPr id="8" name="图片 7">
            <a:extLst>
              <a:ext uri="{FF2B5EF4-FFF2-40B4-BE49-F238E27FC236}">
                <a16:creationId xmlns:a16="http://schemas.microsoft.com/office/drawing/2014/main" id="{2661ED47-9F47-8E78-BBBF-772BD54CDE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3411" y="1858366"/>
            <a:ext cx="2725720" cy="1602481"/>
          </a:xfrm>
          <a:prstGeom prst="rect">
            <a:avLst/>
          </a:prstGeom>
          <a:ln>
            <a:noFill/>
          </a:ln>
          <a:effectLst>
            <a:outerShdw blurRad="190500" dist="228600" dir="2700000" algn="ctr">
              <a:srgbClr val="000000">
                <a:alpha val="30000"/>
              </a:srgbClr>
            </a:outerShdw>
            <a:softEdge rad="63500"/>
          </a:effectLst>
          <a:scene3d>
            <a:camera prst="orthographicFront">
              <a:rot lat="0" lon="0" rev="0"/>
            </a:camera>
            <a:lightRig rig="glow" dir="t">
              <a:rot lat="0" lon="0" rev="4800000"/>
            </a:lightRig>
          </a:scene3d>
          <a:sp3d prstMaterial="matte">
            <a:bevelT w="127000" h="63500"/>
          </a:sp3d>
        </p:spPr>
      </p:pic>
      <p:pic>
        <p:nvPicPr>
          <p:cNvPr id="3" name="图片 2">
            <a:extLst>
              <a:ext uri="{FF2B5EF4-FFF2-40B4-BE49-F238E27FC236}">
                <a16:creationId xmlns:a16="http://schemas.microsoft.com/office/drawing/2014/main" id="{52F0E390-81EF-9AB4-E1EE-76221B9B1C1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319" y="1858366"/>
            <a:ext cx="2872793" cy="1602481"/>
          </a:xfrm>
          <a:prstGeom prst="rect">
            <a:avLst/>
          </a:prstGeom>
          <a:noFill/>
          <a:ln>
            <a:noFill/>
          </a:ln>
          <a:effectLst>
            <a:outerShdw blurRad="190500" dist="228600" dir="2700000" algn="ctr">
              <a:srgbClr val="000000">
                <a:alpha val="30000"/>
              </a:srgbClr>
            </a:outerShdw>
            <a:softEdge rad="63500"/>
          </a:effectLst>
          <a:scene3d>
            <a:camera prst="orthographicFront">
              <a:rot lat="0" lon="0" rev="0"/>
            </a:camera>
            <a:lightRig rig="glow" dir="t">
              <a:rot lat="0" lon="0" rev="4800000"/>
            </a:lightRig>
          </a:scene3d>
          <a:sp3d prstMaterial="matte">
            <a:bevelT w="127000" h="63500"/>
          </a:sp3d>
        </p:spPr>
      </p:pic>
      <p:pic>
        <p:nvPicPr>
          <p:cNvPr id="7" name="图片 6">
            <a:extLst>
              <a:ext uri="{FF2B5EF4-FFF2-40B4-BE49-F238E27FC236}">
                <a16:creationId xmlns:a16="http://schemas.microsoft.com/office/drawing/2014/main" id="{73ECCB51-5A89-ECE8-7B2A-254FCA5DF77E}"/>
              </a:ext>
            </a:extLst>
          </p:cNvPr>
          <p:cNvPicPr>
            <a:picLocks noChangeAspect="1"/>
          </p:cNvPicPr>
          <p:nvPr/>
        </p:nvPicPr>
        <p:blipFill>
          <a:blip r:embed="rId5"/>
          <a:stretch>
            <a:fillRect/>
          </a:stretch>
        </p:blipFill>
        <p:spPr>
          <a:xfrm>
            <a:off x="4840231" y="3190235"/>
            <a:ext cx="2860060" cy="1602481"/>
          </a:xfrm>
          <a:prstGeom prst="rect">
            <a:avLst/>
          </a:prstGeom>
          <a:ln>
            <a:noFill/>
          </a:ln>
          <a:effectLst>
            <a:outerShdw blurRad="190500" dist="228600" dir="2700000" algn="ctr">
              <a:srgbClr val="000000">
                <a:alpha val="30000"/>
              </a:srgbClr>
            </a:outerShdw>
            <a:softEdge rad="63500"/>
          </a:effectLst>
          <a:scene3d>
            <a:camera prst="orthographicFront">
              <a:rot lat="0" lon="0" rev="0"/>
            </a:camera>
            <a:lightRig rig="glow" dir="t">
              <a:rot lat="0" lon="0" rev="4800000"/>
            </a:lightRig>
          </a:scene3d>
          <a:sp3d prstMaterial="matte">
            <a:bevelT w="127000" h="63500"/>
          </a:sp3d>
        </p:spPr>
      </p:pic>
      <p:sp>
        <p:nvSpPr>
          <p:cNvPr id="9" name="文本框 8">
            <a:extLst>
              <a:ext uri="{FF2B5EF4-FFF2-40B4-BE49-F238E27FC236}">
                <a16:creationId xmlns:a16="http://schemas.microsoft.com/office/drawing/2014/main" id="{5579FFD1-FED9-324E-2840-D6D93939C94B}"/>
              </a:ext>
            </a:extLst>
          </p:cNvPr>
          <p:cNvSpPr txBox="1"/>
          <p:nvPr/>
        </p:nvSpPr>
        <p:spPr>
          <a:xfrm>
            <a:off x="1917902" y="1391747"/>
            <a:ext cx="1508288" cy="369332"/>
          </a:xfrm>
          <a:prstGeom prst="rect">
            <a:avLst/>
          </a:prstGeom>
          <a:noFill/>
        </p:spPr>
        <p:txBody>
          <a:bodyPr wrap="square" rtlCol="0">
            <a:spAutoFit/>
          </a:bodyPr>
          <a:lstStyle/>
          <a:p>
            <a:r>
              <a:rPr lang="zh-CN" altLang="en-US" b="1" dirty="0">
                <a:solidFill>
                  <a:srgbClr val="FF7900"/>
                </a:solidFill>
              </a:rPr>
              <a:t>阳光新能源</a:t>
            </a:r>
            <a:r>
              <a:rPr lang="en-US" altLang="zh-CN" b="1" dirty="0">
                <a:solidFill>
                  <a:srgbClr val="FF7900"/>
                </a:solidFill>
              </a:rPr>
              <a:t>T</a:t>
            </a:r>
            <a:endParaRPr lang="zh-CN" altLang="en-US" b="1" dirty="0">
              <a:solidFill>
                <a:srgbClr val="FF7900"/>
              </a:solidFill>
            </a:endParaRPr>
          </a:p>
        </p:txBody>
      </p:sp>
      <p:sp>
        <p:nvSpPr>
          <p:cNvPr id="10" name="文本框 9">
            <a:extLst>
              <a:ext uri="{FF2B5EF4-FFF2-40B4-BE49-F238E27FC236}">
                <a16:creationId xmlns:a16="http://schemas.microsoft.com/office/drawing/2014/main" id="{4270AC5C-651C-71B7-883C-E61CD055EE07}"/>
              </a:ext>
            </a:extLst>
          </p:cNvPr>
          <p:cNvSpPr txBox="1"/>
          <p:nvPr/>
        </p:nvSpPr>
        <p:spPr>
          <a:xfrm>
            <a:off x="5486286" y="2659606"/>
            <a:ext cx="1567949" cy="369332"/>
          </a:xfrm>
          <a:prstGeom prst="rect">
            <a:avLst/>
          </a:prstGeom>
          <a:noFill/>
        </p:spPr>
        <p:txBody>
          <a:bodyPr wrap="square" rtlCol="0">
            <a:spAutoFit/>
          </a:bodyPr>
          <a:lstStyle/>
          <a:p>
            <a:r>
              <a:rPr lang="zh-CN" altLang="en-US" b="1" dirty="0">
                <a:solidFill>
                  <a:srgbClr val="FF7900"/>
                </a:solidFill>
              </a:rPr>
              <a:t>北京康城花园</a:t>
            </a:r>
          </a:p>
        </p:txBody>
      </p:sp>
      <p:sp>
        <p:nvSpPr>
          <p:cNvPr id="11" name="文本框 10">
            <a:extLst>
              <a:ext uri="{FF2B5EF4-FFF2-40B4-BE49-F238E27FC236}">
                <a16:creationId xmlns:a16="http://schemas.microsoft.com/office/drawing/2014/main" id="{9CEFA4FF-A248-1B39-60F7-B36DB0C0DFD4}"/>
              </a:ext>
            </a:extLst>
          </p:cNvPr>
          <p:cNvSpPr txBox="1"/>
          <p:nvPr/>
        </p:nvSpPr>
        <p:spPr>
          <a:xfrm>
            <a:off x="9072295" y="1391747"/>
            <a:ext cx="1567949" cy="369332"/>
          </a:xfrm>
          <a:prstGeom prst="rect">
            <a:avLst/>
          </a:prstGeom>
          <a:noFill/>
        </p:spPr>
        <p:txBody>
          <a:bodyPr wrap="square" rtlCol="0">
            <a:spAutoFit/>
          </a:bodyPr>
          <a:lstStyle/>
          <a:p>
            <a:r>
              <a:rPr lang="zh-CN" altLang="en-US" b="1" dirty="0">
                <a:solidFill>
                  <a:srgbClr val="FF7900"/>
                </a:solidFill>
              </a:rPr>
              <a:t>合肥绿色港湾</a:t>
            </a:r>
          </a:p>
        </p:txBody>
      </p:sp>
      <p:sp>
        <p:nvSpPr>
          <p:cNvPr id="12" name="文本框 11">
            <a:extLst>
              <a:ext uri="{FF2B5EF4-FFF2-40B4-BE49-F238E27FC236}">
                <a16:creationId xmlns:a16="http://schemas.microsoft.com/office/drawing/2014/main" id="{EE6BE59F-BF24-E32D-EF68-C9B794BACE22}"/>
              </a:ext>
            </a:extLst>
          </p:cNvPr>
          <p:cNvSpPr txBox="1"/>
          <p:nvPr/>
        </p:nvSpPr>
        <p:spPr>
          <a:xfrm>
            <a:off x="1858241" y="4088403"/>
            <a:ext cx="1567949" cy="369332"/>
          </a:xfrm>
          <a:prstGeom prst="rect">
            <a:avLst/>
          </a:prstGeom>
          <a:noFill/>
        </p:spPr>
        <p:txBody>
          <a:bodyPr wrap="square" rtlCol="0">
            <a:spAutoFit/>
          </a:bodyPr>
          <a:lstStyle/>
          <a:p>
            <a:r>
              <a:rPr lang="zh-CN" altLang="en-US" b="1" dirty="0">
                <a:solidFill>
                  <a:srgbClr val="FF7900"/>
                </a:solidFill>
              </a:rPr>
              <a:t>苏州芭堤蓝湾</a:t>
            </a:r>
          </a:p>
        </p:txBody>
      </p:sp>
      <p:pic>
        <p:nvPicPr>
          <p:cNvPr id="14" name="图片 13">
            <a:extLst>
              <a:ext uri="{FF2B5EF4-FFF2-40B4-BE49-F238E27FC236}">
                <a16:creationId xmlns:a16="http://schemas.microsoft.com/office/drawing/2014/main" id="{E2F34EE1-2120-D450-6EC5-5C00D4B679A9}"/>
              </a:ext>
            </a:extLst>
          </p:cNvPr>
          <p:cNvPicPr>
            <a:picLocks noChangeAspect="1"/>
          </p:cNvPicPr>
          <p:nvPr/>
        </p:nvPicPr>
        <p:blipFill>
          <a:blip r:embed="rId6"/>
          <a:stretch>
            <a:fillRect/>
          </a:stretch>
        </p:blipFill>
        <p:spPr>
          <a:xfrm>
            <a:off x="1237321" y="4561681"/>
            <a:ext cx="2809791" cy="1666698"/>
          </a:xfrm>
          <a:prstGeom prst="rect">
            <a:avLst/>
          </a:prstGeom>
          <a:ln>
            <a:noFill/>
          </a:ln>
          <a:effectLst>
            <a:outerShdw blurRad="190500" dist="228600" dir="2700000" algn="ctr">
              <a:srgbClr val="000000">
                <a:alpha val="30000"/>
              </a:srgbClr>
            </a:outerShdw>
            <a:softEdge rad="63500"/>
          </a:effectLst>
          <a:scene3d>
            <a:camera prst="orthographicFront">
              <a:rot lat="0" lon="0" rev="0"/>
            </a:camera>
            <a:lightRig rig="glow" dir="t">
              <a:rot lat="0" lon="0" rev="4800000"/>
            </a:lightRig>
          </a:scene3d>
          <a:sp3d prstMaterial="matte">
            <a:bevelT w="127000" h="63500"/>
          </a:sp3d>
        </p:spPr>
      </p:pic>
      <p:pic>
        <p:nvPicPr>
          <p:cNvPr id="15" name="图片 14">
            <a:extLst>
              <a:ext uri="{FF2B5EF4-FFF2-40B4-BE49-F238E27FC236}">
                <a16:creationId xmlns:a16="http://schemas.microsoft.com/office/drawing/2014/main" id="{CB1B7A73-E8F1-70CE-93B8-0A3CF2C3557E}"/>
              </a:ext>
            </a:extLst>
          </p:cNvPr>
          <p:cNvPicPr>
            <a:picLocks noChangeAspect="1"/>
          </p:cNvPicPr>
          <p:nvPr/>
        </p:nvPicPr>
        <p:blipFill>
          <a:blip r:embed="rId7"/>
          <a:stretch>
            <a:fillRect/>
          </a:stretch>
        </p:blipFill>
        <p:spPr>
          <a:xfrm>
            <a:off x="8493410" y="4605989"/>
            <a:ext cx="2654327" cy="157808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6" name="文本框 15">
            <a:extLst>
              <a:ext uri="{FF2B5EF4-FFF2-40B4-BE49-F238E27FC236}">
                <a16:creationId xmlns:a16="http://schemas.microsoft.com/office/drawing/2014/main" id="{925DECB1-C3A1-1F62-2A97-7B5ED048F91C}"/>
              </a:ext>
            </a:extLst>
          </p:cNvPr>
          <p:cNvSpPr txBox="1"/>
          <p:nvPr/>
        </p:nvSpPr>
        <p:spPr>
          <a:xfrm>
            <a:off x="9072295" y="4149150"/>
            <a:ext cx="1567949" cy="369332"/>
          </a:xfrm>
          <a:prstGeom prst="rect">
            <a:avLst/>
          </a:prstGeom>
          <a:noFill/>
        </p:spPr>
        <p:txBody>
          <a:bodyPr wrap="square" rtlCol="0">
            <a:spAutoFit/>
          </a:bodyPr>
          <a:lstStyle/>
          <a:p>
            <a:r>
              <a:rPr lang="zh-CN" altLang="en-US" b="1" dirty="0">
                <a:solidFill>
                  <a:srgbClr val="FF7900"/>
                </a:solidFill>
              </a:rPr>
              <a:t>合肥零能中心</a:t>
            </a:r>
          </a:p>
        </p:txBody>
      </p:sp>
    </p:spTree>
    <p:extLst>
      <p:ext uri="{BB962C8B-B14F-4D97-AF65-F5344CB8AC3E}">
        <p14:creationId xmlns:p14="http://schemas.microsoft.com/office/powerpoint/2010/main" val="1984762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1F5E6-CF4B-EF93-7DB5-FF41135E5B3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1AA7F44-BCA3-DB10-E9CC-AEAC47838AF9}"/>
              </a:ext>
            </a:extLst>
          </p:cNvPr>
          <p:cNvSpPr>
            <a:spLocks noGrp="1"/>
          </p:cNvSpPr>
          <p:nvPr>
            <p:ph type="sldNum" sz="quarter" idx="4"/>
          </p:nvPr>
        </p:nvSpPr>
        <p:spPr/>
        <p:txBody>
          <a:bodyPr/>
          <a:lstStyle/>
          <a:p>
            <a:fld id="{E5DA641C-B17E-4136-B66A-BE4927EA7F1E}" type="slidenum">
              <a:rPr lang="zh-CN" altLang="en-US" smtClean="0"/>
              <a:t>30</a:t>
            </a:fld>
            <a:endParaRPr lang="zh-CN" altLang="en-US" dirty="0"/>
          </a:p>
        </p:txBody>
      </p:sp>
      <p:sp>
        <p:nvSpPr>
          <p:cNvPr id="25" name="矩形 24">
            <a:extLst>
              <a:ext uri="{FF2B5EF4-FFF2-40B4-BE49-F238E27FC236}">
                <a16:creationId xmlns:a16="http://schemas.microsoft.com/office/drawing/2014/main" id="{A27BE69E-7EB2-3FFF-DA01-08C78E927A0D}"/>
              </a:ext>
            </a:extLst>
          </p:cNvPr>
          <p:cNvSpPr/>
          <p:nvPr/>
        </p:nvSpPr>
        <p:spPr>
          <a:xfrm>
            <a:off x="756399" y="1733980"/>
            <a:ext cx="5378064" cy="369332"/>
          </a:xfrm>
          <a:prstGeom prst="rect">
            <a:avLst/>
          </a:prstGeom>
        </p:spPr>
        <p:txBody>
          <a:bodyPr wrap="square">
            <a:spAutoFit/>
          </a:bodyPr>
          <a:lstStyle/>
          <a:p>
            <a:pPr>
              <a:spcBef>
                <a:spcPts val="600"/>
              </a:spcBef>
            </a:pPr>
            <a:r>
              <a:rPr lang="zh-CN" altLang="en-US" b="1" dirty="0">
                <a:solidFill>
                  <a:schemeClr val="tx1">
                    <a:lumMod val="50000"/>
                  </a:schemeClr>
                </a:solidFill>
                <a:latin typeface="+mn-ea"/>
                <a:cs typeface="Times New Roman" panose="02020603050405020304" pitchFamily="18" charset="0"/>
              </a:rPr>
              <a:t>测试方法：</a:t>
            </a:r>
            <a:endParaRPr lang="en-US" altLang="zh-CN" b="1" dirty="0">
              <a:solidFill>
                <a:schemeClr val="tx1">
                  <a:lumMod val="50000"/>
                </a:schemeClr>
              </a:solidFill>
              <a:latin typeface="+mn-ea"/>
              <a:cs typeface="Times New Roman" panose="02020603050405020304" pitchFamily="18" charset="0"/>
            </a:endParaRPr>
          </a:p>
        </p:txBody>
      </p:sp>
      <p:sp>
        <p:nvSpPr>
          <p:cNvPr id="26" name="矩形 25">
            <a:extLst>
              <a:ext uri="{FF2B5EF4-FFF2-40B4-BE49-F238E27FC236}">
                <a16:creationId xmlns:a16="http://schemas.microsoft.com/office/drawing/2014/main" id="{E678FB75-31B4-47FE-AC68-C643AF63CBEE}"/>
              </a:ext>
            </a:extLst>
          </p:cNvPr>
          <p:cNvSpPr/>
          <p:nvPr/>
        </p:nvSpPr>
        <p:spPr>
          <a:xfrm>
            <a:off x="723829" y="4383158"/>
            <a:ext cx="5346656" cy="458908"/>
          </a:xfrm>
          <a:prstGeom prst="rect">
            <a:avLst/>
          </a:prstGeom>
        </p:spPr>
        <p:txBody>
          <a:bodyPr wrap="square">
            <a:spAutoFit/>
          </a:bodyPr>
          <a:lstStyle/>
          <a:p>
            <a:pPr>
              <a:lnSpc>
                <a:spcPct val="150000"/>
              </a:lnSpc>
            </a:pPr>
            <a:r>
              <a:rPr lang="zh-CN" altLang="en-US" b="1" dirty="0">
                <a:solidFill>
                  <a:srgbClr val="000000"/>
                </a:solidFill>
                <a:latin typeface="+mn-ea"/>
                <a:cs typeface="Times New Roman" panose="02020603050405020304" pitchFamily="18" charset="0"/>
              </a:rPr>
              <a:t>测试结果：</a:t>
            </a:r>
            <a:endParaRPr lang="en-US" altLang="zh-CN" b="1" dirty="0">
              <a:solidFill>
                <a:srgbClr val="000000"/>
              </a:solidFill>
              <a:latin typeface="+mn-ea"/>
              <a:cs typeface="Times New Roman" panose="02020603050405020304" pitchFamily="18" charset="0"/>
            </a:endParaRPr>
          </a:p>
        </p:txBody>
      </p:sp>
      <p:sp>
        <p:nvSpPr>
          <p:cNvPr id="27" name="矩形 26">
            <a:extLst>
              <a:ext uri="{FF2B5EF4-FFF2-40B4-BE49-F238E27FC236}">
                <a16:creationId xmlns:a16="http://schemas.microsoft.com/office/drawing/2014/main" id="{7E7637C1-9057-F06F-E045-703740740E7C}"/>
              </a:ext>
            </a:extLst>
          </p:cNvPr>
          <p:cNvSpPr/>
          <p:nvPr/>
        </p:nvSpPr>
        <p:spPr>
          <a:xfrm>
            <a:off x="723829" y="5485561"/>
            <a:ext cx="4761409" cy="833690"/>
          </a:xfrm>
          <a:prstGeom prst="rect">
            <a:avLst/>
          </a:prstGeom>
        </p:spPr>
        <p:txBody>
          <a:bodyPr wrap="square">
            <a:spAutoFit/>
          </a:bodyPr>
          <a:lstStyle/>
          <a:p>
            <a:pPr>
              <a:lnSpc>
                <a:spcPct val="150000"/>
              </a:lnSpc>
            </a:pPr>
            <a:r>
              <a:rPr lang="zh-CN" altLang="en-US" b="1" dirty="0">
                <a:solidFill>
                  <a:srgbClr val="000000"/>
                </a:solidFill>
                <a:latin typeface="+mn-ea"/>
                <a:cs typeface="Times New Roman" panose="02020603050405020304" pitchFamily="18" charset="0"/>
              </a:rPr>
              <a:t>结果判定：</a:t>
            </a:r>
            <a:endParaRPr lang="en-US" altLang="zh-CN" b="1" dirty="0">
              <a:solidFill>
                <a:srgbClr val="000000"/>
              </a:solidFill>
              <a:latin typeface="+mn-ea"/>
              <a:cs typeface="Times New Roman" panose="02020603050405020304" pitchFamily="18" charset="0"/>
            </a:endParaRPr>
          </a:p>
          <a:p>
            <a:pPr>
              <a:lnSpc>
                <a:spcPct val="150000"/>
              </a:lnSpc>
            </a:pPr>
            <a:r>
              <a:rPr lang="zh-CN" altLang="en-US" sz="1600" b="1" dirty="0">
                <a:solidFill>
                  <a:srgbClr val="00B050"/>
                </a:solidFill>
                <a:latin typeface="+mn-ea"/>
                <a:cs typeface="Times New Roman" panose="02020603050405020304" pitchFamily="18" charset="0"/>
              </a:rPr>
              <a:t>测试通过</a:t>
            </a:r>
            <a:r>
              <a:rPr lang="en-US" altLang="zh-CN" sz="1600" b="1" dirty="0">
                <a:solidFill>
                  <a:srgbClr val="00B050"/>
                </a:solidFill>
                <a:latin typeface="+mn-ea"/>
                <a:cs typeface="Times New Roman" panose="02020603050405020304" pitchFamily="18" charset="0"/>
              </a:rPr>
              <a:t>1</a:t>
            </a:r>
            <a:r>
              <a:rPr lang="zh-CN" altLang="en-US" sz="1600" b="1" dirty="0">
                <a:solidFill>
                  <a:srgbClr val="00B050"/>
                </a:solidFill>
                <a:latin typeface="+mn-ea"/>
                <a:cs typeface="Times New Roman" panose="02020603050405020304" pitchFamily="18" charset="0"/>
              </a:rPr>
              <a:t>项。</a:t>
            </a:r>
            <a:endParaRPr lang="zh-CN" altLang="en-US" sz="1600" b="1" dirty="0">
              <a:solidFill>
                <a:srgbClr val="00B050"/>
              </a:solidFill>
              <a:latin typeface="+mn-ea"/>
            </a:endParaRPr>
          </a:p>
        </p:txBody>
      </p:sp>
      <p:sp>
        <p:nvSpPr>
          <p:cNvPr id="28" name="矩形 27">
            <a:extLst>
              <a:ext uri="{FF2B5EF4-FFF2-40B4-BE49-F238E27FC236}">
                <a16:creationId xmlns:a16="http://schemas.microsoft.com/office/drawing/2014/main" id="{3367968D-5DE3-C605-A98C-A4B7B0837E3E}"/>
              </a:ext>
            </a:extLst>
          </p:cNvPr>
          <p:cNvSpPr/>
          <p:nvPr/>
        </p:nvSpPr>
        <p:spPr>
          <a:xfrm>
            <a:off x="724991" y="1131683"/>
            <a:ext cx="10846051" cy="5227403"/>
          </a:xfrm>
          <a:prstGeom prst="rect">
            <a:avLst/>
          </a:prstGeom>
          <a:noFill/>
          <a:ln>
            <a:solidFill>
              <a:srgbClr val="F47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12" name="矩形 11">
            <a:extLst>
              <a:ext uri="{FF2B5EF4-FFF2-40B4-BE49-F238E27FC236}">
                <a16:creationId xmlns:a16="http://schemas.microsoft.com/office/drawing/2014/main" id="{83C156D3-A2E5-E8EB-D755-487FF026F2A2}"/>
              </a:ext>
            </a:extLst>
          </p:cNvPr>
          <p:cNvSpPr/>
          <p:nvPr/>
        </p:nvSpPr>
        <p:spPr>
          <a:xfrm>
            <a:off x="756399" y="1114826"/>
            <a:ext cx="5346656" cy="458459"/>
          </a:xfrm>
          <a:prstGeom prst="rect">
            <a:avLst/>
          </a:prstGeom>
        </p:spPr>
        <p:txBody>
          <a:bodyPr wrap="square">
            <a:spAutoFit/>
          </a:bodyPr>
          <a:lstStyle/>
          <a:p>
            <a:pPr>
              <a:lnSpc>
                <a:spcPct val="150000"/>
              </a:lnSpc>
            </a:pPr>
            <a:r>
              <a:rPr lang="zh-CN" altLang="en-US" b="1" dirty="0">
                <a:solidFill>
                  <a:srgbClr val="000000"/>
                </a:solidFill>
                <a:latin typeface="+mn-ea"/>
                <a:cs typeface="Times New Roman" panose="02020603050405020304" pitchFamily="18" charset="0"/>
              </a:rPr>
              <a:t>测试项：</a:t>
            </a:r>
            <a:r>
              <a:rPr lang="zh-CN" altLang="en-US" sz="1600" dirty="0">
                <a:latin typeface="Arial" panose="020B0604020202020204" pitchFamily="34" charset="0"/>
                <a:ea typeface="微软雅黑" panose="020B0503020204020204" pitchFamily="34" charset="-122"/>
              </a:rPr>
              <a:t>充电桩限功率测试</a:t>
            </a:r>
            <a:endParaRPr lang="zh-CN" altLang="en-US" dirty="0">
              <a:latin typeface="Arial" panose="020B0604020202020204" pitchFamily="34" charset="0"/>
              <a:ea typeface="微软雅黑" panose="020B0503020204020204" pitchFamily="34" charset="-122"/>
            </a:endParaRPr>
          </a:p>
        </p:txBody>
      </p:sp>
      <p:sp>
        <p:nvSpPr>
          <p:cNvPr id="13" name="标题 1">
            <a:extLst>
              <a:ext uri="{FF2B5EF4-FFF2-40B4-BE49-F238E27FC236}">
                <a16:creationId xmlns:a16="http://schemas.microsoft.com/office/drawing/2014/main" id="{0F07C5FA-B156-D8D0-B194-FAC1D7EEE847}"/>
              </a:ext>
            </a:extLst>
          </p:cNvPr>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kumimoji="1" lang="zh-CN" altLang="en-US" sz="2400" b="1" dirty="0">
                <a:solidFill>
                  <a:schemeClr val="tx1"/>
                </a:solidFill>
                <a:latin typeface="微软雅黑" pitchFamily="34" charset="-122"/>
                <a:ea typeface="微软雅黑" pitchFamily="34" charset="-122"/>
              </a:rPr>
              <a:t>⑥充电桩功能测试</a:t>
            </a:r>
            <a:r>
              <a:rPr lang="en-US" altLang="zh-CN" sz="2400" dirty="0">
                <a:solidFill>
                  <a:schemeClr val="tx1"/>
                </a:solidFill>
                <a:latin typeface="微软雅黑" pitchFamily="34" charset="-122"/>
                <a:ea typeface="微软雅黑" pitchFamily="34" charset="-122"/>
              </a:rPr>
              <a:t>/ </a:t>
            </a:r>
            <a:r>
              <a:rPr lang="zh-CN" altLang="en-US" sz="2400" dirty="0">
                <a:solidFill>
                  <a:srgbClr val="F4791F"/>
                </a:solidFill>
                <a:latin typeface="微软雅黑" pitchFamily="34" charset="-122"/>
                <a:ea typeface="微软雅黑" pitchFamily="34" charset="-122"/>
              </a:rPr>
              <a:t>限功率测试</a:t>
            </a:r>
          </a:p>
        </p:txBody>
      </p:sp>
      <p:sp>
        <p:nvSpPr>
          <p:cNvPr id="5" name="矩形 4">
            <a:extLst>
              <a:ext uri="{FF2B5EF4-FFF2-40B4-BE49-F238E27FC236}">
                <a16:creationId xmlns:a16="http://schemas.microsoft.com/office/drawing/2014/main" id="{D485BCF5-2EB3-BEC7-77E7-83C85DF89F33}"/>
              </a:ext>
            </a:extLst>
          </p:cNvPr>
          <p:cNvSpPr/>
          <p:nvPr/>
        </p:nvSpPr>
        <p:spPr>
          <a:xfrm>
            <a:off x="723829" y="4785299"/>
            <a:ext cx="3915903" cy="418191"/>
          </a:xfrm>
          <a:prstGeom prst="rect">
            <a:avLst/>
          </a:prstGeom>
        </p:spPr>
        <p:txBody>
          <a:bodyPr wrap="square">
            <a:spAutoFit/>
          </a:bodyPr>
          <a:lstStyle/>
          <a:p>
            <a:pPr>
              <a:lnSpc>
                <a:spcPct val="150000"/>
              </a:lnSpc>
              <a:spcBef>
                <a:spcPts val="600"/>
              </a:spcBef>
            </a:pPr>
            <a:r>
              <a:rPr lang="zh-CN" altLang="en-US" sz="1600" dirty="0">
                <a:latin typeface="+mn-ea"/>
                <a:cs typeface="Times New Roman" panose="02020603050405020304" pitchFamily="18" charset="0"/>
                <a:sym typeface="Arial" panose="020B0604020202020204" pitchFamily="34" charset="0"/>
              </a:rPr>
              <a:t>充电桩限功率功能满足设计逻辑。</a:t>
            </a:r>
            <a:endParaRPr lang="en-US" altLang="zh-CN" sz="1600" dirty="0">
              <a:latin typeface="+mn-ea"/>
              <a:cs typeface="Times New Roman" panose="02020603050405020304" pitchFamily="18" charset="0"/>
            </a:endParaRPr>
          </a:p>
        </p:txBody>
      </p:sp>
      <p:sp>
        <p:nvSpPr>
          <p:cNvPr id="15" name="矩形 14">
            <a:extLst>
              <a:ext uri="{FF2B5EF4-FFF2-40B4-BE49-F238E27FC236}">
                <a16:creationId xmlns:a16="http://schemas.microsoft.com/office/drawing/2014/main" id="{BE2B56D0-E8EC-41CB-CD5D-D09EE1B28C44}"/>
              </a:ext>
            </a:extLst>
          </p:cNvPr>
          <p:cNvSpPr/>
          <p:nvPr/>
        </p:nvSpPr>
        <p:spPr>
          <a:xfrm>
            <a:off x="723831" y="2120169"/>
            <a:ext cx="3107506" cy="1895519"/>
          </a:xfrm>
          <a:prstGeom prst="rect">
            <a:avLst/>
          </a:prstGeom>
        </p:spPr>
        <p:txBody>
          <a:bodyPr wrap="square">
            <a:spAutoFit/>
          </a:bodyPr>
          <a:lstStyle/>
          <a:p>
            <a:pPr marL="0" marR="0" indent="0" rtl="0" eaLnBrk="1" fontAlgn="auto" latinLnBrk="0" hangingPunct="1">
              <a:lnSpc>
                <a:spcPct val="150000"/>
              </a:lnSpc>
            </a:pPr>
            <a:r>
              <a:rPr lang="zh-CN" altLang="en-US" sz="1600" dirty="0">
                <a:latin typeface="+mn-ea"/>
                <a:cs typeface="Times New Roman" panose="02020603050405020304" pitchFamily="18" charset="0"/>
              </a:rPr>
              <a:t>充电桩依据</a:t>
            </a:r>
            <a:r>
              <a:rPr lang="en-US" altLang="zh-CN" sz="1600" dirty="0">
                <a:latin typeface="+mn-ea"/>
                <a:cs typeface="Times New Roman" panose="02020603050405020304" pitchFamily="18" charset="0"/>
              </a:rPr>
              <a:t>3</a:t>
            </a:r>
            <a:r>
              <a:rPr lang="zh-CN" altLang="en-US" sz="1600" dirty="0">
                <a:latin typeface="+mn-ea"/>
                <a:cs typeface="Times New Roman" panose="02020603050405020304" pitchFamily="18" charset="0"/>
              </a:rPr>
              <a:t>种接入方式进行划分，每种接入方式分为正常工况限功率、特殊工况限功率，依据限功率逻辑对充电桩限功率功能进行测试。</a:t>
            </a:r>
            <a:endParaRPr lang="en-US" altLang="zh-CN" sz="1600" dirty="0">
              <a:latin typeface="+mn-ea"/>
              <a:cs typeface="Times New Roman" panose="02020603050405020304" pitchFamily="18" charset="0"/>
            </a:endParaRPr>
          </a:p>
        </p:txBody>
      </p:sp>
      <p:pic>
        <p:nvPicPr>
          <p:cNvPr id="9" name="图片 8">
            <a:extLst>
              <a:ext uri="{FF2B5EF4-FFF2-40B4-BE49-F238E27FC236}">
                <a16:creationId xmlns:a16="http://schemas.microsoft.com/office/drawing/2014/main" id="{D5EA3A03-E5E8-20A9-7762-7C64B1FA0122}"/>
              </a:ext>
            </a:extLst>
          </p:cNvPr>
          <p:cNvPicPr>
            <a:picLocks noChangeAspect="1"/>
          </p:cNvPicPr>
          <p:nvPr/>
        </p:nvPicPr>
        <p:blipFill>
          <a:blip r:embed="rId3"/>
          <a:stretch>
            <a:fillRect/>
          </a:stretch>
        </p:blipFill>
        <p:spPr>
          <a:xfrm>
            <a:off x="3882773" y="1297848"/>
            <a:ext cx="7636833" cy="4895073"/>
          </a:xfrm>
          <a:prstGeom prst="rect">
            <a:avLst/>
          </a:prstGeom>
          <a:ln>
            <a:solidFill>
              <a:srgbClr val="00B0F0"/>
            </a:solidFill>
          </a:ln>
        </p:spPr>
      </p:pic>
    </p:spTree>
    <p:extLst>
      <p:ext uri="{BB962C8B-B14F-4D97-AF65-F5344CB8AC3E}">
        <p14:creationId xmlns:p14="http://schemas.microsoft.com/office/powerpoint/2010/main" val="3471607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317FE-25CB-0348-F0C7-6C4FCD3E0FC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AA9D29C-2587-AC02-C80D-AF783D574192}"/>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latin typeface="微软雅黑" panose="020B0503020204020204" pitchFamily="34" charset="-122"/>
                <a:sym typeface="微软雅黑" panose="020B0503020204020204" pitchFamily="34" charset="-122"/>
              </a:rPr>
              <a:t>31</a:t>
            </a:fld>
            <a:endParaRPr lang="zh-CN" altLang="en-US" dirty="0">
              <a:latin typeface="微软雅黑" panose="020B0503020204020204" pitchFamily="34" charset="-122"/>
              <a:sym typeface="微软雅黑" panose="020B0503020204020204" pitchFamily="34" charset="-122"/>
            </a:endParaRPr>
          </a:p>
        </p:txBody>
      </p:sp>
      <p:graphicFrame>
        <p:nvGraphicFramePr>
          <p:cNvPr id="3" name="表格 2">
            <a:extLst>
              <a:ext uri="{FF2B5EF4-FFF2-40B4-BE49-F238E27FC236}">
                <a16:creationId xmlns:a16="http://schemas.microsoft.com/office/drawing/2014/main" id="{D1C053E1-54F2-11AE-C07B-B0D6BBD9DEEA}"/>
              </a:ext>
            </a:extLst>
          </p:cNvPr>
          <p:cNvGraphicFramePr>
            <a:graphicFrameLocks noGrp="1"/>
          </p:cNvGraphicFramePr>
          <p:nvPr/>
        </p:nvGraphicFramePr>
        <p:xfrm>
          <a:off x="578498" y="1203402"/>
          <a:ext cx="11196733" cy="5106951"/>
        </p:xfrm>
        <a:graphic>
          <a:graphicData uri="http://schemas.openxmlformats.org/drawingml/2006/table">
            <a:tbl>
              <a:tblPr firstRow="1" bandRow="1"/>
              <a:tblGrid>
                <a:gridCol w="625151">
                  <a:extLst>
                    <a:ext uri="{9D8B030D-6E8A-4147-A177-3AD203B41FA5}">
                      <a16:colId xmlns:a16="http://schemas.microsoft.com/office/drawing/2014/main" val="531717070"/>
                    </a:ext>
                  </a:extLst>
                </a:gridCol>
                <a:gridCol w="1017037">
                  <a:extLst>
                    <a:ext uri="{9D8B030D-6E8A-4147-A177-3AD203B41FA5}">
                      <a16:colId xmlns:a16="http://schemas.microsoft.com/office/drawing/2014/main" val="3244279388"/>
                    </a:ext>
                  </a:extLst>
                </a:gridCol>
                <a:gridCol w="1045028">
                  <a:extLst>
                    <a:ext uri="{9D8B030D-6E8A-4147-A177-3AD203B41FA5}">
                      <a16:colId xmlns:a16="http://schemas.microsoft.com/office/drawing/2014/main" val="336362916"/>
                    </a:ext>
                  </a:extLst>
                </a:gridCol>
                <a:gridCol w="5635690">
                  <a:extLst>
                    <a:ext uri="{9D8B030D-6E8A-4147-A177-3AD203B41FA5}">
                      <a16:colId xmlns:a16="http://schemas.microsoft.com/office/drawing/2014/main" val="3162607729"/>
                    </a:ext>
                  </a:extLst>
                </a:gridCol>
                <a:gridCol w="2873827">
                  <a:extLst>
                    <a:ext uri="{9D8B030D-6E8A-4147-A177-3AD203B41FA5}">
                      <a16:colId xmlns:a16="http://schemas.microsoft.com/office/drawing/2014/main" val="3033371698"/>
                    </a:ext>
                  </a:extLst>
                </a:gridCol>
              </a:tblGrid>
              <a:tr h="446699">
                <a:tc>
                  <a:txBody>
                    <a:bodyPr/>
                    <a:lstStyle/>
                    <a:p>
                      <a:pPr marL="0" algn="ctr" defTabSz="914400" rtl="0" eaLnBrk="1" latinLnBrk="0" hangingPunct="1"/>
                      <a:r>
                        <a:rPr lang="zh-CN" altLang="en-US" sz="1600" b="1" kern="1200" dirty="0">
                          <a:solidFill>
                            <a:schemeClr val="bg1"/>
                          </a:solidFill>
                          <a:latin typeface="微软雅黑" panose="020B0503020204020204" pitchFamily="34" charset="-122"/>
                          <a:ea typeface="微软雅黑" panose="020B0503020204020204" pitchFamily="34" charset="-122"/>
                          <a:cs typeface="+mn-cs"/>
                        </a:rPr>
                        <a:t>序号</a:t>
                      </a:r>
                    </a:p>
                  </a:txBody>
                  <a:tcPr marL="91423" marR="91423" marT="45689" marB="45689"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E78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类别</a:t>
                      </a:r>
                    </a:p>
                  </a:txBody>
                  <a:tcPr marL="91423" marR="91423" marT="45689" marB="4568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E78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影响程度</a:t>
                      </a:r>
                    </a:p>
                  </a:txBody>
                  <a:tcPr marL="91423" marR="91423" marT="45689" marB="4568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E78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描述</a:t>
                      </a:r>
                    </a:p>
                  </a:txBody>
                  <a:tcPr marL="91423" marR="91423" marT="45689" marB="4568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E78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改进建议</a:t>
                      </a:r>
                    </a:p>
                  </a:txBody>
                  <a:tcPr marL="91423" marR="91423" marT="45689" marB="4568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E7800"/>
                    </a:solidFill>
                  </a:tcPr>
                </a:tc>
                <a:extLst>
                  <a:ext uri="{0D108BD9-81ED-4DB2-BD59-A6C34878D82A}">
                    <a16:rowId xmlns:a16="http://schemas.microsoft.com/office/drawing/2014/main" val="10000"/>
                  </a:ext>
                </a:extLst>
              </a:tr>
              <a:tr h="745627">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u="none" strike="noStrike" kern="1200" cap="none" normalizeH="0" baseline="0" dirty="0">
                          <a:ln>
                            <a:noFill/>
                          </a:ln>
                          <a:solidFill>
                            <a:schemeClr val="dk1"/>
                          </a:solidFill>
                          <a:effectLst/>
                          <a:latin typeface="+mn-ea"/>
                          <a:ea typeface="+mn-ea"/>
                          <a:cs typeface="+mn-cs"/>
                        </a:rPr>
                        <a:t>1</a:t>
                      </a:r>
                      <a:endParaRPr kumimoji="0" lang="zh-CN" altLang="en-US" sz="1200" b="1" u="none" strike="noStrike" kern="1200" cap="none" normalizeH="0" baseline="0" dirty="0">
                        <a:ln>
                          <a:noFill/>
                        </a:ln>
                        <a:solidFill>
                          <a:schemeClr val="dk1"/>
                        </a:solidFill>
                        <a:effectLst/>
                        <a:latin typeface="+mn-ea"/>
                        <a:ea typeface="+mn-ea"/>
                        <a:cs typeface="+mn-cs"/>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u="none" strike="noStrike" kern="1200" cap="none" normalizeH="0" baseline="0" dirty="0">
                          <a:ln>
                            <a:noFill/>
                          </a:ln>
                          <a:solidFill>
                            <a:schemeClr val="dk1"/>
                          </a:solidFill>
                          <a:effectLst/>
                          <a:latin typeface="+mn-ea"/>
                          <a:ea typeface="+mn-ea"/>
                          <a:cs typeface="+mn-cs"/>
                        </a:rPr>
                        <a:t>充电桩云平台服务</a:t>
                      </a:r>
                      <a:endParaRPr kumimoji="0" lang="zh-CN" altLang="zh-CN" sz="1200" b="1" u="none" strike="noStrike" kern="1200" cap="none" normalizeH="0" baseline="0" dirty="0">
                        <a:ln>
                          <a:noFill/>
                        </a:ln>
                        <a:solidFill>
                          <a:schemeClr val="dk1"/>
                        </a:solidFill>
                        <a:effectLst/>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u="none" strike="noStrike" kern="1200" cap="none" normalizeH="0" baseline="0" dirty="0">
                          <a:ln>
                            <a:noFill/>
                          </a:ln>
                          <a:solidFill>
                            <a:schemeClr val="dk1"/>
                          </a:solidFill>
                          <a:effectLst/>
                          <a:latin typeface="+mn-ea"/>
                          <a:ea typeface="+mn-ea"/>
                          <a:cs typeface="+mn-cs"/>
                        </a:rPr>
                        <a:t>一般</a:t>
                      </a:r>
                      <a:endParaRPr kumimoji="0" lang="zh-CN" altLang="zh-CN" sz="1200" u="none" strike="noStrike" kern="1200" cap="none" normalizeH="0" baseline="0" dirty="0">
                        <a:ln>
                          <a:noFill/>
                        </a:ln>
                        <a:solidFill>
                          <a:schemeClr val="dk1"/>
                        </a:solidFill>
                        <a:effectLst/>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u="none" strike="noStrike" kern="1200" cap="none" normalizeH="0" baseline="0" dirty="0">
                          <a:ln>
                            <a:noFill/>
                          </a:ln>
                          <a:solidFill>
                            <a:schemeClr val="dk1"/>
                          </a:solidFill>
                          <a:effectLst/>
                          <a:latin typeface="+mn-ea"/>
                          <a:ea typeface="+mn-ea"/>
                          <a:cs typeface="+mn-cs"/>
                        </a:rPr>
                        <a:t>充电桩充电过程中离线或故障会产生异常订单，系统无法结束异常订单，需投建营云平台手动结算订单或手动插拔充电枪结束订单；充电桩在系统删除后，投建营云平台无法同步删除，需手动删除充电桩和缓存数据才可以重新添加删除的充电桩。</a:t>
                      </a:r>
                      <a:endParaRPr kumimoji="0" lang="zh-CN" altLang="zh-CN" sz="1200" u="none" strike="noStrike" kern="1200" cap="none" normalizeH="0" baseline="0" dirty="0">
                        <a:ln>
                          <a:noFill/>
                        </a:ln>
                        <a:solidFill>
                          <a:schemeClr val="dk1"/>
                        </a:solidFill>
                        <a:effectLst/>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u="none" strike="noStrike" kern="1200" cap="none" normalizeH="0" baseline="0" dirty="0">
                          <a:ln>
                            <a:noFill/>
                          </a:ln>
                          <a:solidFill>
                            <a:schemeClr val="dk1"/>
                          </a:solidFill>
                          <a:effectLst/>
                          <a:latin typeface="+mn-ea"/>
                          <a:ea typeface="+mn-ea"/>
                          <a:cs typeface="+mn-cs"/>
                        </a:rPr>
                        <a:t>建议投建营云优化功能，开放处理异常订单的接口和同步删除充电桩接口。</a:t>
                      </a:r>
                      <a:endParaRPr kumimoji="0" lang="zh-CN" altLang="zh-CN" sz="1200" u="none" strike="noStrike" kern="1200" cap="none" normalizeH="0" baseline="0" dirty="0">
                        <a:ln>
                          <a:noFill/>
                        </a:ln>
                        <a:solidFill>
                          <a:schemeClr val="dk1"/>
                        </a:solidFill>
                        <a:effectLst/>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extLst>
                  <a:ext uri="{0D108BD9-81ED-4DB2-BD59-A6C34878D82A}">
                    <a16:rowId xmlns:a16="http://schemas.microsoft.com/office/drawing/2014/main" val="1118358235"/>
                  </a:ext>
                </a:extLst>
              </a:tr>
              <a:tr h="7863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mn-ea"/>
                          <a:ea typeface="+mn-ea"/>
                          <a:cs typeface="+mn-cs"/>
                        </a:rPr>
                        <a:t>2</a:t>
                      </a:r>
                      <a:endParaRPr lang="zh-CN" sz="1200" b="1" kern="1200" dirty="0">
                        <a:solidFill>
                          <a:schemeClr val="tx1"/>
                        </a:solidFill>
                        <a:latin typeface="+mn-ea"/>
                        <a:ea typeface="+mn-ea"/>
                        <a:cs typeface="+mn-cs"/>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mn-ea"/>
                          <a:ea typeface="+mn-ea"/>
                          <a:cs typeface="+mn-cs"/>
                        </a:rPr>
                        <a:t>数据同步</a:t>
                      </a:r>
                      <a:endParaRPr lang="zh-CN" altLang="zh-CN" sz="1200" b="1"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rPr>
                        <a:t>一般</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sym typeface="微软雅黑" panose="020B0503020204020204" pitchFamily="34" charset="-122"/>
                        </a:rPr>
                        <a:t>本系统经投建营云、涂鸦云、阳光云、乐充云、良信云多个云平台拉取数据和设备状态，任意外部云服务异常或升级，本系统会受到影响。阳光云同步给本系统数据为</a:t>
                      </a:r>
                      <a:r>
                        <a:rPr lang="en-US" altLang="zh-CN" sz="1200" b="0" kern="1200" dirty="0">
                          <a:solidFill>
                            <a:schemeClr val="tx1"/>
                          </a:solidFill>
                          <a:latin typeface="+mn-ea"/>
                          <a:ea typeface="+mn-ea"/>
                          <a:cs typeface="+mn-cs"/>
                          <a:sym typeface="微软雅黑" panose="020B0503020204020204" pitchFamily="34" charset="-122"/>
                        </a:rPr>
                        <a:t>5-10min</a:t>
                      </a:r>
                      <a:r>
                        <a:rPr lang="zh-CN" altLang="en-US" sz="1200" b="0" kern="1200" dirty="0">
                          <a:solidFill>
                            <a:schemeClr val="tx1"/>
                          </a:solidFill>
                          <a:latin typeface="+mn-ea"/>
                          <a:ea typeface="+mn-ea"/>
                          <a:cs typeface="+mn-cs"/>
                          <a:sym typeface="微软雅黑" panose="020B0503020204020204" pitchFamily="34" charset="-122"/>
                        </a:rPr>
                        <a:t>之前的数据，本系统能量流展示、入户总开告警、充电桩绿电跟随、充电桩限功率等功能时效性受到影响。</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rPr>
                        <a:t>建议</a:t>
                      </a:r>
                      <a:r>
                        <a:rPr lang="zh-CN" altLang="en-US" sz="1200" b="0" kern="100" dirty="0">
                          <a:solidFill>
                            <a:schemeClr val="tx1"/>
                          </a:solidFill>
                          <a:effectLst/>
                          <a:latin typeface="+mn-ea"/>
                          <a:ea typeface="+mn-ea"/>
                          <a:cs typeface="Arial" panose="020B0604020202020204" pitchFamily="34" charset="0"/>
                        </a:rPr>
                        <a:t>下一版本</a:t>
                      </a:r>
                      <a:r>
                        <a:rPr lang="zh-CN" altLang="en-US" sz="1200" kern="100" dirty="0">
                          <a:solidFill>
                            <a:schemeClr val="tx1"/>
                          </a:solidFill>
                          <a:effectLst/>
                          <a:latin typeface="+mn-ea"/>
                          <a:ea typeface="+mn-ea"/>
                          <a:sym typeface="微软雅黑" panose="020B0503020204020204" pitchFamily="34" charset="-122"/>
                        </a:rPr>
                        <a:t>考虑增加本地控制器</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extLst>
                  <a:ext uri="{0D108BD9-81ED-4DB2-BD59-A6C34878D82A}">
                    <a16:rowId xmlns:a16="http://schemas.microsoft.com/office/drawing/2014/main" val="2662724978"/>
                  </a:ext>
                </a:extLst>
              </a:tr>
              <a:tr h="6217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mn-ea"/>
                          <a:ea typeface="+mn-ea"/>
                          <a:cs typeface="+mn-cs"/>
                        </a:rPr>
                        <a:t>3</a:t>
                      </a:r>
                      <a:endParaRPr lang="zh-CN" sz="1200" b="1" kern="1200" dirty="0">
                        <a:solidFill>
                          <a:schemeClr val="tx1"/>
                        </a:solidFill>
                        <a:latin typeface="+mn-ea"/>
                        <a:ea typeface="+mn-ea"/>
                        <a:cs typeface="+mn-cs"/>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mn-ea"/>
                          <a:ea typeface="+mn-ea"/>
                          <a:cs typeface="+mn-cs"/>
                        </a:rPr>
                        <a:t>经销商账户权限维护</a:t>
                      </a:r>
                      <a:endParaRPr lang="zh-CN" altLang="zh-CN" sz="1200" b="1"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rPr>
                        <a:t>一般</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rPr>
                        <a:t>家庭能源</a:t>
                      </a:r>
                      <a:r>
                        <a:rPr lang="en-US" altLang="zh-CN" sz="1200" b="0" kern="1200" dirty="0">
                          <a:solidFill>
                            <a:schemeClr val="tx1"/>
                          </a:solidFill>
                          <a:latin typeface="+mn-ea"/>
                          <a:ea typeface="+mn-ea"/>
                          <a:cs typeface="+mn-cs"/>
                        </a:rPr>
                        <a:t>B</a:t>
                      </a:r>
                      <a:r>
                        <a:rPr lang="zh-CN" altLang="en-US" sz="1200" b="0" kern="1200" dirty="0">
                          <a:solidFill>
                            <a:schemeClr val="tx1"/>
                          </a:solidFill>
                          <a:latin typeface="+mn-ea"/>
                          <a:ea typeface="+mn-ea"/>
                          <a:cs typeface="+mn-cs"/>
                        </a:rPr>
                        <a:t>端经销商账户需要</a:t>
                      </a:r>
                      <a:r>
                        <a:rPr lang="en-US" altLang="zh-CN" sz="1200" b="0" kern="1200" dirty="0">
                          <a:solidFill>
                            <a:schemeClr val="tx1"/>
                          </a:solidFill>
                          <a:latin typeface="+mn-ea"/>
                          <a:ea typeface="+mn-ea"/>
                          <a:cs typeface="+mn-cs"/>
                        </a:rPr>
                        <a:t>WEB</a:t>
                      </a:r>
                      <a:r>
                        <a:rPr lang="zh-CN" altLang="en-US" sz="1200" b="0" kern="1200" dirty="0">
                          <a:solidFill>
                            <a:schemeClr val="tx1"/>
                          </a:solidFill>
                          <a:latin typeface="+mn-ea"/>
                          <a:ea typeface="+mn-ea"/>
                          <a:cs typeface="+mn-cs"/>
                        </a:rPr>
                        <a:t>端手动维护其权限，将其权限限定在仅能搜索所在代理区域电站名称。</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rPr>
                        <a:t>打通阳关云账号角色和</a:t>
                      </a:r>
                      <a:r>
                        <a:rPr lang="en-US" altLang="zh-CN" sz="1200" b="0" kern="1200" dirty="0" err="1">
                          <a:solidFill>
                            <a:schemeClr val="tx1"/>
                          </a:solidFill>
                          <a:latin typeface="+mn-ea"/>
                          <a:ea typeface="+mn-ea"/>
                          <a:cs typeface="+mn-cs"/>
                        </a:rPr>
                        <a:t>iHomePow</a:t>
                      </a:r>
                      <a:r>
                        <a:rPr lang="zh-CN" altLang="en-US" sz="1200" b="0" kern="1200" dirty="0">
                          <a:solidFill>
                            <a:schemeClr val="tx1"/>
                          </a:solidFill>
                          <a:latin typeface="+mn-ea"/>
                          <a:ea typeface="+mn-ea"/>
                          <a:cs typeface="+mn-cs"/>
                        </a:rPr>
                        <a:t>账号角色权限关联，自动代入阳光云相关角色权限。</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extLst>
                  <a:ext uri="{0D108BD9-81ED-4DB2-BD59-A6C34878D82A}">
                    <a16:rowId xmlns:a16="http://schemas.microsoft.com/office/drawing/2014/main" val="409140101"/>
                  </a:ext>
                </a:extLst>
              </a:tr>
              <a:tr h="6217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mn-ea"/>
                          <a:ea typeface="+mn-ea"/>
                          <a:cs typeface="+mn-cs"/>
                        </a:rPr>
                        <a:t>4</a:t>
                      </a:r>
                      <a:endParaRPr lang="zh-CN" sz="1200" b="1" kern="1200" dirty="0">
                        <a:solidFill>
                          <a:schemeClr val="tx1"/>
                        </a:solidFill>
                        <a:latin typeface="+mn-ea"/>
                        <a:ea typeface="+mn-ea"/>
                        <a:cs typeface="+mn-cs"/>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mn-ea"/>
                          <a:ea typeface="+mn-ea"/>
                          <a:cs typeface="+mn-cs"/>
                        </a:rPr>
                        <a:t>电价数据维护</a:t>
                      </a:r>
                      <a:endParaRPr lang="zh-CN" altLang="zh-CN" sz="1200" b="1"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rPr>
                        <a:t>重要</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rPr>
                        <a:t>各省份电价数据现由人工定期维护，无法及时自动获取和更新各省份电价政策，影响智能充电经济性。</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rPr>
                        <a:t>开发自动获取各省份最新电价的爬虫工具，自动更新入库最新电价。</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extLst>
                  <a:ext uri="{0D108BD9-81ED-4DB2-BD59-A6C34878D82A}">
                    <a16:rowId xmlns:a16="http://schemas.microsoft.com/office/drawing/2014/main" val="3144180353"/>
                  </a:ext>
                </a:extLst>
              </a:tr>
              <a:tr h="6282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mn-ea"/>
                          <a:ea typeface="+mn-ea"/>
                          <a:cs typeface="+mn-cs"/>
                        </a:rPr>
                        <a:t>5</a:t>
                      </a:r>
                      <a:endParaRPr lang="zh-CN" sz="1200" b="1" kern="1200" dirty="0">
                        <a:solidFill>
                          <a:schemeClr val="tx1"/>
                        </a:solidFill>
                        <a:latin typeface="+mn-ea"/>
                        <a:ea typeface="+mn-ea"/>
                        <a:cs typeface="+mn-cs"/>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mn-ea"/>
                          <a:ea typeface="+mn-ea"/>
                          <a:cs typeface="+mn-cs"/>
                        </a:rPr>
                        <a:t>线槽美观性</a:t>
                      </a:r>
                      <a:endParaRPr lang="zh-CN" altLang="zh-CN" sz="1200" b="1"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rPr>
                        <a:t>一般</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mn-ea"/>
                          <a:ea typeface="+mn-ea"/>
                          <a:cs typeface="Arial" panose="020B0604020202020204" pitchFamily="34" charset="0"/>
                        </a:rPr>
                        <a:t>线槽</a:t>
                      </a:r>
                      <a:r>
                        <a:rPr lang="zh-CN" altLang="zh-CN" sz="1200" dirty="0">
                          <a:latin typeface="+mn-ea"/>
                          <a:ea typeface="+mn-ea"/>
                        </a:rPr>
                        <a:t>到货时</a:t>
                      </a:r>
                      <a:r>
                        <a:rPr lang="zh-CN" altLang="en-US" sz="1200" dirty="0">
                          <a:latin typeface="+mn-ea"/>
                          <a:ea typeface="+mn-ea"/>
                        </a:rPr>
                        <a:t>部分</a:t>
                      </a:r>
                      <a:r>
                        <a:rPr lang="zh-CN" altLang="zh-CN" sz="1200" dirty="0">
                          <a:latin typeface="+mn-ea"/>
                          <a:ea typeface="+mn-ea"/>
                        </a:rPr>
                        <a:t>较为脏污，颜色不纯，且易磨损，使用可能容易造成不美观</a:t>
                      </a:r>
                      <a:r>
                        <a:rPr lang="zh-CN" altLang="zh-CN" sz="1200" kern="100" dirty="0">
                          <a:effectLst/>
                          <a:latin typeface="+mn-ea"/>
                          <a:ea typeface="+mn-ea"/>
                          <a:cs typeface="Arial" panose="020B0604020202020204" pitchFamily="34" charset="0"/>
                        </a:rPr>
                        <a:t>。</a:t>
                      </a:r>
                      <a:r>
                        <a:rPr lang="zh-CN" altLang="en-US" sz="1200" kern="100" dirty="0">
                          <a:effectLst/>
                          <a:latin typeface="+mn-ea"/>
                          <a:ea typeface="+mn-ea"/>
                          <a:cs typeface="Arial" panose="020B0604020202020204" pitchFamily="34" charset="0"/>
                        </a:rPr>
                        <a:t>另外收集不同部门同事意见，部分同事认为</a:t>
                      </a:r>
                      <a:r>
                        <a:rPr lang="zh-CN" altLang="en-US" sz="1200" kern="100" dirty="0">
                          <a:latin typeface="+mn-ea"/>
                          <a:ea typeface="+mn-ea"/>
                          <a:cs typeface="Arial" panose="020B0604020202020204" pitchFamily="34" charset="0"/>
                        </a:rPr>
                        <a:t>当前</a:t>
                      </a:r>
                      <a:r>
                        <a:rPr lang="zh-CN" altLang="en-US" sz="1200" kern="100" dirty="0">
                          <a:effectLst/>
                          <a:latin typeface="+mn-ea"/>
                          <a:ea typeface="+mn-ea"/>
                          <a:cs typeface="Arial" panose="020B0604020202020204" pitchFamily="34" charset="0"/>
                        </a:rPr>
                        <a:t>线槽质感较差，用于别墅显得不够高端。</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rPr>
                        <a:t>线槽设置不同类型（如铝合金）可供用户备选</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extLst>
                  <a:ext uri="{0D108BD9-81ED-4DB2-BD59-A6C34878D82A}">
                    <a16:rowId xmlns:a16="http://schemas.microsoft.com/office/drawing/2014/main" val="279073741"/>
                  </a:ext>
                </a:extLst>
              </a:tr>
              <a:tr h="6282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mn-ea"/>
                          <a:ea typeface="+mn-ea"/>
                          <a:cs typeface="+mn-cs"/>
                        </a:rPr>
                        <a:t>6</a:t>
                      </a:r>
                      <a:endParaRPr lang="zh-CN" sz="1200" b="1" kern="1200" dirty="0">
                        <a:solidFill>
                          <a:schemeClr val="tx1"/>
                        </a:solidFill>
                        <a:latin typeface="+mn-ea"/>
                        <a:ea typeface="+mn-ea"/>
                        <a:cs typeface="+mn-cs"/>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mn-ea"/>
                          <a:ea typeface="+mn-ea"/>
                          <a:cs typeface="+mn-cs"/>
                        </a:rPr>
                        <a:t>屋面防水</a:t>
                      </a:r>
                      <a:endParaRPr lang="zh-CN" altLang="zh-CN" sz="1200" b="1"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latin typeface="+mn-ea"/>
                          <a:ea typeface="+mn-ea"/>
                          <a:cs typeface="+mn-cs"/>
                        </a:rPr>
                        <a:t>重要</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latin typeface="+mn-ea"/>
                          <a:ea typeface="+mn-ea"/>
                        </a:rPr>
                        <a:t>瓦片作为一层防水处理是不可去除的，但是瓦片的铺设水平很大程度上影响可能通过瓦片间隙滴落至水泥屋面的水量，从而影响整体防水表现。因此在现场施工时，需明确瓦片铺设应符合施工标准。</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ea typeface="+mn-ea"/>
                        </a:rPr>
                        <a:t>工程技术部或家庭能源业务部技术组</a:t>
                      </a:r>
                      <a:r>
                        <a:rPr lang="zh-CN" altLang="zh-CN" sz="1200" dirty="0">
                          <a:latin typeface="+mn-ea"/>
                          <a:ea typeface="+mn-ea"/>
                        </a:rPr>
                        <a:t>需明确瓦片铺设</a:t>
                      </a:r>
                      <a:r>
                        <a:rPr lang="zh-CN" altLang="en-US" sz="1200" dirty="0">
                          <a:latin typeface="+mn-ea"/>
                          <a:ea typeface="+mn-ea"/>
                        </a:rPr>
                        <a:t>等</a:t>
                      </a:r>
                      <a:r>
                        <a:rPr lang="zh-CN" altLang="zh-CN" sz="1200" dirty="0">
                          <a:latin typeface="+mn-ea"/>
                          <a:ea typeface="+mn-ea"/>
                        </a:rPr>
                        <a:t>施工标准</a:t>
                      </a:r>
                      <a:r>
                        <a:rPr lang="zh-CN" altLang="en-US" sz="1200" dirty="0">
                          <a:latin typeface="+mn-ea"/>
                          <a:ea typeface="+mn-ea"/>
                        </a:rPr>
                        <a:t>，施工完毕需重点验收</a:t>
                      </a:r>
                      <a:endParaRPr lang="zh-CN" altLang="zh-CN" sz="1200" b="0" kern="1200" dirty="0">
                        <a:solidFill>
                          <a:schemeClr val="tx1"/>
                        </a:solidFill>
                        <a:latin typeface="+mn-ea"/>
                        <a:ea typeface="+mn-ea"/>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extLst>
                  <a:ext uri="{0D108BD9-81ED-4DB2-BD59-A6C34878D82A}">
                    <a16:rowId xmlns:a16="http://schemas.microsoft.com/office/drawing/2014/main" val="2219325731"/>
                  </a:ext>
                </a:extLst>
              </a:tr>
              <a:tr h="6282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mn-ea"/>
                          <a:ea typeface="+mn-ea"/>
                          <a:cs typeface="+mn-cs"/>
                        </a:rPr>
                        <a:t>7</a:t>
                      </a:r>
                      <a:endParaRPr lang="zh-CN" sz="1200" b="1" kern="1200" dirty="0">
                        <a:solidFill>
                          <a:schemeClr val="tx1"/>
                        </a:solidFill>
                        <a:latin typeface="+mn-ea"/>
                        <a:ea typeface="+mn-ea"/>
                        <a:cs typeface="+mn-cs"/>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00" dirty="0">
                          <a:effectLst/>
                          <a:latin typeface="+mn-ea"/>
                          <a:ea typeface="+mn-ea"/>
                          <a:cs typeface="Arial" panose="020B0604020202020204" pitchFamily="34" charset="0"/>
                        </a:rPr>
                        <a:t>配电箱安装便携性</a:t>
                      </a:r>
                      <a:endParaRPr lang="en-US" altLang="zh-CN" sz="1200" b="1" kern="100" dirty="0">
                        <a:effectLst/>
                        <a:latin typeface="+mn-ea"/>
                        <a:ea typeface="+mn-ea"/>
                        <a:cs typeface="Arial" panose="020B0604020202020204" pitchFamily="34"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mn-ea"/>
                          <a:ea typeface="+mn-ea"/>
                          <a:cs typeface="Arial" panose="020B0604020202020204" pitchFamily="34" charset="0"/>
                        </a:rPr>
                        <a:t>一般</a:t>
                      </a:r>
                      <a:endParaRPr lang="en-US" altLang="zh-CN" sz="1200" kern="100" dirty="0">
                        <a:effectLst/>
                        <a:latin typeface="+mn-ea"/>
                        <a:ea typeface="+mn-ea"/>
                        <a:cs typeface="Arial" panose="020B0604020202020204" pitchFamily="34"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mn-ea"/>
                          <a:ea typeface="+mn-ea"/>
                          <a:cs typeface="Arial" panose="020B0604020202020204" pitchFamily="34" charset="0"/>
                        </a:rPr>
                        <a:t>在配电箱改进设计后，安装便携性得到提升，但仍存在一定不足。现场反馈在安装接地线时，需要箱内排线整齐，可更大提升安装效率。</a:t>
                      </a:r>
                      <a:endParaRPr lang="en-US" altLang="zh-CN" sz="1200" kern="100" dirty="0">
                        <a:effectLst/>
                        <a:latin typeface="+mn-ea"/>
                        <a:ea typeface="+mn-ea"/>
                        <a:cs typeface="Arial" panose="020B0604020202020204" pitchFamily="34"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mn-ea"/>
                          <a:ea typeface="+mn-ea"/>
                          <a:cs typeface="Arial" panose="020B0604020202020204" pitchFamily="34" charset="0"/>
                        </a:rPr>
                        <a:t>规定厂家发货前，做到规范走线，排布整齐。</a:t>
                      </a:r>
                      <a:endParaRPr lang="en-US" altLang="zh-CN" sz="1200" kern="100" dirty="0">
                        <a:effectLst/>
                        <a:latin typeface="+mn-ea"/>
                        <a:ea typeface="+mn-ea"/>
                        <a:cs typeface="Arial" panose="020B0604020202020204" pitchFamily="34"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8E6CE"/>
                    </a:solidFill>
                  </a:tcPr>
                </a:tc>
                <a:extLst>
                  <a:ext uri="{0D108BD9-81ED-4DB2-BD59-A6C34878D82A}">
                    <a16:rowId xmlns:a16="http://schemas.microsoft.com/office/drawing/2014/main" val="1693752594"/>
                  </a:ext>
                </a:extLst>
              </a:tr>
            </a:tbl>
          </a:graphicData>
        </a:graphic>
      </p:graphicFrame>
      <p:sp>
        <p:nvSpPr>
          <p:cNvPr id="4" name="标题 1">
            <a:extLst>
              <a:ext uri="{FF2B5EF4-FFF2-40B4-BE49-F238E27FC236}">
                <a16:creationId xmlns:a16="http://schemas.microsoft.com/office/drawing/2014/main" id="{AC549F11-D329-3A3A-441A-38BA254CF61D}"/>
              </a:ext>
            </a:extLst>
          </p:cNvPr>
          <p:cNvSpPr txBox="1">
            <a:spLocks/>
          </p:cNvSpPr>
          <p:nvPr/>
        </p:nvSpPr>
        <p:spPr>
          <a:xfrm>
            <a:off x="578498" y="389488"/>
            <a:ext cx="8306489" cy="48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606060"/>
                </a:solidFill>
                <a:latin typeface="+mj-lt"/>
                <a:ea typeface="+mj-ea"/>
                <a:cs typeface="+mj-cs"/>
              </a:defRPr>
            </a:lvl1pPr>
          </a:lstStyle>
          <a:p>
            <a:r>
              <a:rPr kumimoji="1" lang="zh-CN" altLang="en-US" b="1" dirty="0">
                <a:solidFill>
                  <a:srgbClr val="FF7900"/>
                </a:solidFill>
                <a:latin typeface="微软雅黑" pitchFamily="34" charset="-122"/>
                <a:ea typeface="微软雅黑" pitchFamily="34" charset="-122"/>
              </a:rPr>
              <a:t>四、系统测试汇报</a:t>
            </a:r>
            <a:r>
              <a:rPr kumimoji="1" lang="en-US" altLang="zh-CN" b="1" dirty="0">
                <a:solidFill>
                  <a:srgbClr val="FF7900"/>
                </a:solidFill>
                <a:latin typeface="微软雅黑" pitchFamily="34" charset="-122"/>
                <a:ea typeface="微软雅黑" pitchFamily="34" charset="-122"/>
              </a:rPr>
              <a:t>/</a:t>
            </a:r>
            <a:r>
              <a:rPr lang="zh-CN" altLang="en-US" sz="2400" b="1" dirty="0">
                <a:solidFill>
                  <a:schemeClr val="tx1"/>
                </a:solidFill>
                <a:latin typeface="微软雅黑" pitchFamily="34" charset="-122"/>
                <a:ea typeface="微软雅黑" pitchFamily="34" charset="-122"/>
              </a:rPr>
              <a:t>测试建议</a:t>
            </a:r>
            <a:endParaRPr kumimoji="1" lang="zh-CN" altLang="en-US" sz="2400" dirty="0">
              <a:solidFill>
                <a:schemeClr val="tx1"/>
              </a:solidFill>
            </a:endParaRPr>
          </a:p>
        </p:txBody>
      </p:sp>
    </p:spTree>
    <p:extLst>
      <p:ext uri="{BB962C8B-B14F-4D97-AF65-F5344CB8AC3E}">
        <p14:creationId xmlns:p14="http://schemas.microsoft.com/office/powerpoint/2010/main" val="392838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0440E-019B-C204-7FCC-9DFD2E1F258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68EB71-8A73-E55D-F75D-3D70DB46BC02}"/>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sym typeface="Arial" panose="020B0604020202020204" pitchFamily="34" charset="0"/>
              </a:rPr>
              <a:t>4</a:t>
            </a:fld>
            <a:endParaRPr lang="zh-CN" altLang="en-US" dirty="0">
              <a:sym typeface="Arial" panose="020B0604020202020204" pitchFamily="34" charset="0"/>
            </a:endParaRPr>
          </a:p>
        </p:txBody>
      </p:sp>
      <p:graphicFrame>
        <p:nvGraphicFramePr>
          <p:cNvPr id="3" name="表格 2">
            <a:extLst>
              <a:ext uri="{FF2B5EF4-FFF2-40B4-BE49-F238E27FC236}">
                <a16:creationId xmlns:a16="http://schemas.microsoft.com/office/drawing/2014/main" id="{1494A57C-4D48-6C4F-5543-224D842E038C}"/>
              </a:ext>
            </a:extLst>
          </p:cNvPr>
          <p:cNvGraphicFramePr>
            <a:graphicFrameLocks noGrp="1"/>
          </p:cNvGraphicFramePr>
          <p:nvPr/>
        </p:nvGraphicFramePr>
        <p:xfrm>
          <a:off x="578498" y="1513263"/>
          <a:ext cx="11242717" cy="4845823"/>
        </p:xfrm>
        <a:graphic>
          <a:graphicData uri="http://schemas.openxmlformats.org/drawingml/2006/table">
            <a:tbl>
              <a:tblPr firstRow="1" bandRow="1">
                <a:tableStyleId>{5C22544A-7EE6-4342-B048-85BDC9FD1C3A}</a:tableStyleId>
              </a:tblPr>
              <a:tblGrid>
                <a:gridCol w="1539893">
                  <a:extLst>
                    <a:ext uri="{9D8B030D-6E8A-4147-A177-3AD203B41FA5}">
                      <a16:colId xmlns:a16="http://schemas.microsoft.com/office/drawing/2014/main" val="568570582"/>
                    </a:ext>
                  </a:extLst>
                </a:gridCol>
                <a:gridCol w="1053434">
                  <a:extLst>
                    <a:ext uri="{9D8B030D-6E8A-4147-A177-3AD203B41FA5}">
                      <a16:colId xmlns:a16="http://schemas.microsoft.com/office/drawing/2014/main" val="2165998309"/>
                    </a:ext>
                  </a:extLst>
                </a:gridCol>
                <a:gridCol w="2843213">
                  <a:extLst>
                    <a:ext uri="{9D8B030D-6E8A-4147-A177-3AD203B41FA5}">
                      <a16:colId xmlns:a16="http://schemas.microsoft.com/office/drawing/2014/main" val="3143038520"/>
                    </a:ext>
                  </a:extLst>
                </a:gridCol>
                <a:gridCol w="1114425">
                  <a:extLst>
                    <a:ext uri="{9D8B030D-6E8A-4147-A177-3AD203B41FA5}">
                      <a16:colId xmlns:a16="http://schemas.microsoft.com/office/drawing/2014/main" val="4182901793"/>
                    </a:ext>
                  </a:extLst>
                </a:gridCol>
                <a:gridCol w="4101109">
                  <a:extLst>
                    <a:ext uri="{9D8B030D-6E8A-4147-A177-3AD203B41FA5}">
                      <a16:colId xmlns:a16="http://schemas.microsoft.com/office/drawing/2014/main" val="3467069120"/>
                    </a:ext>
                  </a:extLst>
                </a:gridCol>
                <a:gridCol w="590643">
                  <a:extLst>
                    <a:ext uri="{9D8B030D-6E8A-4147-A177-3AD203B41FA5}">
                      <a16:colId xmlns:a16="http://schemas.microsoft.com/office/drawing/2014/main" val="2312043041"/>
                    </a:ext>
                  </a:extLst>
                </a:gridCol>
              </a:tblGrid>
              <a:tr h="540318">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实证环境</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充电桩</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中央空调</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新风</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智能配电箱</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其他电器（智能插座）</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测试结论</a:t>
                      </a:r>
                    </a:p>
                  </a:txBody>
                  <a:tcPr marL="91419" marR="91419" marT="45709" marB="45709" anchor="ctr">
                    <a:solidFill>
                      <a:srgbClr val="FF7900"/>
                    </a:solidFill>
                  </a:tcPr>
                </a:tc>
                <a:extLst>
                  <a:ext uri="{0D108BD9-81ED-4DB2-BD59-A6C34878D82A}">
                    <a16:rowId xmlns:a16="http://schemas.microsoft.com/office/drawing/2014/main" val="101643895"/>
                  </a:ext>
                </a:extLst>
              </a:tr>
              <a:tr h="772706">
                <a:tc>
                  <a:txBody>
                    <a:bodyPr/>
                    <a:lstStyle/>
                    <a:p>
                      <a:pPr marL="0" algn="ctr" defTabSz="914400" rtl="0" eaLnBrk="1" fontAlgn="ctr" latinLnBrk="0" hangingPunct="1"/>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公司实证</a:t>
                      </a:r>
                      <a:endPar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阳关新能源</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T</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美的</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MDV-280W/D2SN1-8U1</a:t>
                      </a:r>
                    </a:p>
                    <a:p>
                      <a:pPr marL="0" marR="0" lvl="0" indent="0" algn="ctr" defTabSz="914400" rtl="0" eaLnBrk="1" fontAlgn="ctr" latinLnBrk="0" hangingPunct="1">
                        <a:lnSpc>
                          <a:spcPct val="15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格力</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GMV350WM/A2</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电取暖器</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、吹风机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、照明灯</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p>
                  </a:txBody>
                  <a:tcPr marL="7618" marR="7618" marT="7618" marB="0" anchor="ctr">
                    <a:solidFill>
                      <a:schemeClr val="bg1">
                        <a:lumMod val="95000"/>
                      </a:schemeClr>
                    </a:solidFill>
                  </a:tcPr>
                </a:tc>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kern="1200" dirty="0">
                          <a:solidFill>
                            <a:srgbClr val="54B244"/>
                          </a:solidFill>
                          <a:latin typeface="+mn-lt"/>
                          <a:ea typeface="+mn-ea"/>
                          <a:cs typeface="+mn-cs"/>
                        </a:rPr>
                        <a:t>PASS</a:t>
                      </a:r>
                      <a:endParaRPr lang="zh-CN" altLang="en-US" sz="1400" b="1" kern="1200" dirty="0">
                        <a:solidFill>
                          <a:srgbClr val="54B244"/>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2381904685"/>
                  </a:ext>
                </a:extLst>
              </a:tr>
              <a:tr h="840722">
                <a:tc>
                  <a:txBody>
                    <a:bodyPr/>
                    <a:lstStyle/>
                    <a:p>
                      <a:pPr marL="0" algn="ctr" defTabSz="914400" rtl="0" eaLnBrk="1" fontAlgn="ctr" latinLnBrk="0" hangingPunct="1"/>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别墅实证１</a:t>
                      </a:r>
                      <a:endPar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合肥绿色港湾</a:t>
                      </a: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松下</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FV-15ZDP2C</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除湿机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、电饭煲</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、热水器</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、电视机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、扫地机器人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、小厨宝</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、跑步机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、电暖气片</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p>
                  </a:txBody>
                  <a:tcPr marL="7618" marR="7618" marT="7618" marB="0" anchor="ctr">
                    <a:solidFill>
                      <a:schemeClr val="bg1">
                        <a:lumMod val="95000"/>
                      </a:schemeClr>
                    </a:solidFill>
                  </a:tcPr>
                </a:tc>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extLst>
                  <a:ext uri="{0D108BD9-81ED-4DB2-BD59-A6C34878D82A}">
                    <a16:rowId xmlns:a16="http://schemas.microsoft.com/office/drawing/2014/main" val="3609160939"/>
                  </a:ext>
                </a:extLst>
              </a:tr>
              <a:tr h="744094">
                <a:tc>
                  <a:txBody>
                    <a:bodyPr/>
                    <a:lstStyle/>
                    <a:p>
                      <a:pPr marL="0" algn="ctr" defTabSz="914400" rtl="0" eaLnBrk="1" fontAlgn="ctr" latinLnBrk="0" hangingPunct="1"/>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别墅实证２</a:t>
                      </a:r>
                      <a:endPar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苏州芭堤兰湾</a:t>
                      </a: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日立</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RPIZ-56FSNQ</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洗衣机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、烘干机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、洗碗机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、热水器</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p>
                  </a:txBody>
                  <a:tcPr marL="7618" marR="7618" marT="7618" marB="0" anchor="ctr">
                    <a:solidFill>
                      <a:schemeClr val="bg1">
                        <a:lumMod val="95000"/>
                      </a:schemeClr>
                    </a:solidFill>
                  </a:tcPr>
                </a:tc>
                <a:tc vMerge="1">
                  <a:txBody>
                    <a:bodyPr/>
                    <a:lstStyle/>
                    <a:p>
                      <a:endParaRPr lang="zh-CN" altLang="en-US"/>
                    </a:p>
                  </a:txBody>
                  <a:tcPr/>
                </a:tc>
                <a:extLst>
                  <a:ext uri="{0D108BD9-81ED-4DB2-BD59-A6C34878D82A}">
                    <a16:rowId xmlns:a16="http://schemas.microsoft.com/office/drawing/2014/main" val="1930265578"/>
                  </a:ext>
                </a:extLst>
              </a:tr>
              <a:tr h="670460">
                <a:tc>
                  <a:txBody>
                    <a:bodyPr/>
                    <a:lstStyle/>
                    <a:p>
                      <a:pPr marL="0" algn="ctr" defTabSz="914400" rtl="0" eaLnBrk="1" fontAlgn="ctr" latinLnBrk="0" hangingPunct="1"/>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别墅实证３</a:t>
                      </a:r>
                      <a:endPar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北京康城花园</a:t>
                      </a: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洗衣机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、扫地机器人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、茶吧机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p>
                  </a:txBody>
                  <a:tcPr marL="7618" marR="7618" marT="7618" marB="0" anchor="ctr">
                    <a:solidFill>
                      <a:schemeClr val="bg1">
                        <a:lumMod val="95000"/>
                      </a:schemeClr>
                    </a:solidFill>
                  </a:tcPr>
                </a:tc>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extLst>
                  <a:ext uri="{0D108BD9-81ED-4DB2-BD59-A6C34878D82A}">
                    <a16:rowId xmlns:a16="http://schemas.microsoft.com/office/drawing/2014/main" val="723439053"/>
                  </a:ext>
                </a:extLst>
              </a:tr>
              <a:tr h="685359">
                <a:tc>
                  <a:txBody>
                    <a:bodyPr/>
                    <a:lstStyle/>
                    <a:p>
                      <a:pPr marL="0" algn="ctr" defTabSz="914400" rtl="0" eaLnBrk="1" fontAlgn="ctr" latinLnBrk="0" hangingPunct="1"/>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别墅实证４</a:t>
                      </a:r>
                      <a:endPar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合肥零能中心</a:t>
                      </a: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热水器</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、冰柜</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、洗衣机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、电饭煲</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p>
                  </a:txBody>
                  <a:tcPr marL="7618" marR="7618" marT="7618" marB="0" anchor="ctr">
                    <a:solidFill>
                      <a:schemeClr val="bg1">
                        <a:lumMod val="95000"/>
                      </a:schemeClr>
                    </a:solidFill>
                  </a:tcPr>
                </a:tc>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extLst>
                  <a:ext uri="{0D108BD9-81ED-4DB2-BD59-A6C34878D82A}">
                    <a16:rowId xmlns:a16="http://schemas.microsoft.com/office/drawing/2014/main" val="1240777276"/>
                  </a:ext>
                </a:extLst>
              </a:tr>
              <a:tr h="592164">
                <a:tc>
                  <a:txBody>
                    <a:bodyPr/>
                    <a:lstStyle/>
                    <a:p>
                      <a:pPr marL="0" algn="ctr" defTabSz="914400" rtl="0" eaLnBrk="1" fontAlgn="ctr" latinLnBrk="0" hangingPunct="1"/>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志愿者家庭实证</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10</a:t>
                      </a: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户</a:t>
                      </a:r>
                    </a:p>
                  </a:txBody>
                  <a:tcPr marL="91419" marR="91419" marT="45709" marB="45709"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１户</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美的</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MDVH-V140WN1-5R1P(E1)</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３户智能断路器</a:t>
                      </a:r>
                      <a:endPar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洗衣机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4</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、烘干机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、热水器</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2</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、扫地机器人</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、台式电脑</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2</a:t>
                      </a:r>
                      <a:r>
                        <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、智能音箱</a:t>
                      </a:r>
                      <a:r>
                        <a:rPr lang="en-US" altLang="zh-CN"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400" b="1" kern="1200" dirty="0">
                        <a:solidFill>
                          <a:srgbClr val="54B244"/>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1181497309"/>
                  </a:ext>
                </a:extLst>
              </a:tr>
            </a:tbl>
          </a:graphicData>
        </a:graphic>
      </p:graphicFrame>
      <p:sp>
        <p:nvSpPr>
          <p:cNvPr id="4" name="标题 6">
            <a:extLst>
              <a:ext uri="{FF2B5EF4-FFF2-40B4-BE49-F238E27FC236}">
                <a16:creationId xmlns:a16="http://schemas.microsoft.com/office/drawing/2014/main" id="{10BA185F-25AA-F728-D438-55042304ABCE}"/>
              </a:ext>
            </a:extLst>
          </p:cNvPr>
          <p:cNvSpPr txBox="1"/>
          <p:nvPr/>
        </p:nvSpPr>
        <p:spPr>
          <a:xfrm>
            <a:off x="578498" y="405865"/>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lang="zh-CN" altLang="en-US" sz="2800" dirty="0">
                <a:latin typeface="Arial" panose="020B0604020202020204" pitchFamily="34" charset="0"/>
              </a:rPr>
              <a:t>四、系统</a:t>
            </a:r>
            <a:r>
              <a:rPr lang="zh-CN" altLang="en-US" sz="2800" dirty="0">
                <a:latin typeface="Arial" panose="020B0604020202020204" pitchFamily="34" charset="0"/>
                <a:sym typeface="Arial" panose="020B0604020202020204" pitchFamily="34" charset="0"/>
              </a:rPr>
              <a:t>测试汇报</a:t>
            </a:r>
            <a:r>
              <a:rPr lang="en-US" altLang="zh-CN" sz="2800" dirty="0">
                <a:latin typeface="Arial" panose="020B0604020202020204" pitchFamily="34" charset="0"/>
                <a:sym typeface="Arial" panose="020B0604020202020204" pitchFamily="34" charset="0"/>
              </a:rPr>
              <a:t>/</a:t>
            </a:r>
            <a:r>
              <a:rPr lang="zh-CN" altLang="en-US" sz="2400" dirty="0">
                <a:solidFill>
                  <a:schemeClr val="tx1"/>
                </a:solidFill>
                <a:latin typeface="Arial" panose="020B0604020202020204" pitchFamily="34" charset="0"/>
                <a:sym typeface="Arial" panose="020B0604020202020204" pitchFamily="34" charset="0"/>
              </a:rPr>
              <a:t>①实证电站测试</a:t>
            </a:r>
            <a:endParaRPr lang="zh-CN" altLang="en-US" dirty="0">
              <a:solidFill>
                <a:schemeClr val="tx1"/>
              </a:solidFill>
              <a:latin typeface="Arial" panose="020B0604020202020204" pitchFamily="34" charset="0"/>
              <a:sym typeface="Arial" panose="020B0604020202020204" pitchFamily="34" charset="0"/>
            </a:endParaRPr>
          </a:p>
        </p:txBody>
      </p:sp>
      <p:sp>
        <p:nvSpPr>
          <p:cNvPr id="5" name="文本框 4">
            <a:extLst>
              <a:ext uri="{FF2B5EF4-FFF2-40B4-BE49-F238E27FC236}">
                <a16:creationId xmlns:a16="http://schemas.microsoft.com/office/drawing/2014/main" id="{C450A3BE-CDF5-8343-3659-C658AB3FCFAF}"/>
              </a:ext>
            </a:extLst>
          </p:cNvPr>
          <p:cNvSpPr txBox="1"/>
          <p:nvPr/>
        </p:nvSpPr>
        <p:spPr>
          <a:xfrm>
            <a:off x="487057" y="1074452"/>
            <a:ext cx="10825712"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effectLst/>
                <a:latin typeface="+mn-ea"/>
              </a:rPr>
              <a:t>完成</a:t>
            </a:r>
            <a:r>
              <a:rPr lang="en-US" altLang="zh-CN" b="1" dirty="0">
                <a:solidFill>
                  <a:srgbClr val="FF7900"/>
                </a:solidFill>
                <a:effectLst/>
                <a:latin typeface="+mn-ea"/>
              </a:rPr>
              <a:t>1+4+10</a:t>
            </a:r>
            <a:r>
              <a:rPr lang="zh-CN" altLang="en-US" b="1" dirty="0">
                <a:solidFill>
                  <a:srgbClr val="FF7900"/>
                </a:solidFill>
                <a:effectLst/>
                <a:latin typeface="+mn-ea"/>
              </a:rPr>
              <a:t>户</a:t>
            </a:r>
            <a:r>
              <a:rPr lang="zh-CN" altLang="en-US" b="1" dirty="0">
                <a:effectLst/>
                <a:latin typeface="+mn-ea"/>
              </a:rPr>
              <a:t>家庭光储系统、充电桩、中央空调</a:t>
            </a:r>
            <a:r>
              <a:rPr lang="en-US" altLang="zh-CN" b="1" dirty="0">
                <a:effectLst/>
                <a:latin typeface="+mn-ea"/>
              </a:rPr>
              <a:t>/</a:t>
            </a:r>
            <a:r>
              <a:rPr lang="zh-CN" altLang="en-US" b="1" dirty="0">
                <a:effectLst/>
                <a:latin typeface="+mn-ea"/>
              </a:rPr>
              <a:t>新风</a:t>
            </a:r>
            <a:r>
              <a:rPr lang="zh-CN" altLang="en-US" b="1" dirty="0">
                <a:latin typeface="+mn-ea"/>
              </a:rPr>
              <a:t>及智能插座系统级</a:t>
            </a:r>
            <a:r>
              <a:rPr lang="zh-CN" altLang="en-US" b="1" dirty="0">
                <a:effectLst/>
                <a:latin typeface="+mn-ea"/>
              </a:rPr>
              <a:t>功能实证</a:t>
            </a:r>
            <a:r>
              <a:rPr lang="zh-CN" altLang="en-US" b="1" dirty="0">
                <a:solidFill>
                  <a:srgbClr val="FF7900"/>
                </a:solidFill>
                <a:effectLst/>
                <a:latin typeface="+mn-ea"/>
              </a:rPr>
              <a:t>（智能、安全）</a:t>
            </a:r>
          </a:p>
        </p:txBody>
      </p:sp>
    </p:spTree>
    <p:extLst>
      <p:ext uri="{BB962C8B-B14F-4D97-AF65-F5344CB8AC3E}">
        <p14:creationId xmlns:p14="http://schemas.microsoft.com/office/powerpoint/2010/main" val="134997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EB8E8-305F-6262-5822-D303361F393B}"/>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B99F6B11-8063-D900-1481-3B6CDFFBC535}"/>
              </a:ext>
            </a:extLst>
          </p:cNvPr>
          <p:cNvSpPr>
            <a:spLocks noChangeArrowheads="1"/>
          </p:cNvSpPr>
          <p:nvPr/>
        </p:nvSpPr>
        <p:spPr bwMode="auto">
          <a:xfrm>
            <a:off x="739833" y="11554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5A7B9FCB-1BC2-2A5B-872B-56A9493C58B7}"/>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7744" y="957479"/>
            <a:ext cx="5867699" cy="5340790"/>
          </a:xfrm>
          <a:prstGeom prst="rect">
            <a:avLst/>
          </a:prstGeom>
        </p:spPr>
      </p:pic>
      <p:sp>
        <p:nvSpPr>
          <p:cNvPr id="11" name="文本框 10">
            <a:extLst>
              <a:ext uri="{FF2B5EF4-FFF2-40B4-BE49-F238E27FC236}">
                <a16:creationId xmlns:a16="http://schemas.microsoft.com/office/drawing/2014/main" id="{BBA03A26-73DC-5893-AF2A-DEF41C594594}"/>
              </a:ext>
            </a:extLst>
          </p:cNvPr>
          <p:cNvSpPr txBox="1"/>
          <p:nvPr/>
        </p:nvSpPr>
        <p:spPr>
          <a:xfrm>
            <a:off x="288427" y="5520752"/>
            <a:ext cx="902811" cy="307777"/>
          </a:xfrm>
          <a:prstGeom prst="rect">
            <a:avLst/>
          </a:prstGeom>
          <a:noFill/>
        </p:spPr>
        <p:txBody>
          <a:bodyPr wrap="none" rtlCol="0">
            <a:spAutoFit/>
          </a:bodyPr>
          <a:lstStyle/>
          <a:p>
            <a:r>
              <a:rPr lang="zh-CN" altLang="en-US" sz="1400" b="1" dirty="0">
                <a:solidFill>
                  <a:schemeClr val="accent3"/>
                </a:solidFill>
              </a:rPr>
              <a:t>用户使用</a:t>
            </a:r>
          </a:p>
        </p:txBody>
      </p:sp>
      <p:sp>
        <p:nvSpPr>
          <p:cNvPr id="13" name="文本框 12">
            <a:extLst>
              <a:ext uri="{FF2B5EF4-FFF2-40B4-BE49-F238E27FC236}">
                <a16:creationId xmlns:a16="http://schemas.microsoft.com/office/drawing/2014/main" id="{CB54CB89-AEA5-67DB-3149-20DA8067471E}"/>
              </a:ext>
            </a:extLst>
          </p:cNvPr>
          <p:cNvSpPr txBox="1"/>
          <p:nvPr/>
        </p:nvSpPr>
        <p:spPr>
          <a:xfrm>
            <a:off x="107288" y="1547672"/>
            <a:ext cx="1265090" cy="477054"/>
          </a:xfrm>
          <a:prstGeom prst="rect">
            <a:avLst/>
          </a:prstGeom>
          <a:noFill/>
        </p:spPr>
        <p:txBody>
          <a:bodyPr wrap="none" rtlCol="0">
            <a:spAutoFit/>
          </a:bodyPr>
          <a:lstStyle/>
          <a:p>
            <a:pPr algn="ctr"/>
            <a:r>
              <a:rPr lang="zh-CN" altLang="en-US" sz="1400" b="1" dirty="0">
                <a:solidFill>
                  <a:schemeClr val="accent5"/>
                </a:solidFill>
              </a:rPr>
              <a:t>创建经销商</a:t>
            </a:r>
            <a:endParaRPr lang="en-US" altLang="zh-CN" sz="1400" b="1" dirty="0">
              <a:solidFill>
                <a:schemeClr val="accent5"/>
              </a:solidFill>
            </a:endParaRPr>
          </a:p>
          <a:p>
            <a:pPr algn="ctr"/>
            <a:r>
              <a:rPr lang="en-US" altLang="zh-CN" sz="1100" dirty="0">
                <a:solidFill>
                  <a:schemeClr val="accent5"/>
                </a:solidFill>
              </a:rPr>
              <a:t>(</a:t>
            </a:r>
            <a:r>
              <a:rPr lang="zh-CN" altLang="en-US" sz="1100" dirty="0">
                <a:solidFill>
                  <a:schemeClr val="accent5"/>
                </a:solidFill>
              </a:rPr>
              <a:t>业务运营管理员</a:t>
            </a:r>
            <a:r>
              <a:rPr lang="en-US" altLang="zh-CN" sz="1100" dirty="0">
                <a:solidFill>
                  <a:schemeClr val="accent5"/>
                </a:solidFill>
              </a:rPr>
              <a:t>)</a:t>
            </a:r>
            <a:endParaRPr lang="zh-CN" altLang="en-US" sz="1100" dirty="0">
              <a:solidFill>
                <a:schemeClr val="accent5"/>
              </a:solidFill>
            </a:endParaRPr>
          </a:p>
        </p:txBody>
      </p:sp>
      <p:sp>
        <p:nvSpPr>
          <p:cNvPr id="14" name="文本框 13">
            <a:extLst>
              <a:ext uri="{FF2B5EF4-FFF2-40B4-BE49-F238E27FC236}">
                <a16:creationId xmlns:a16="http://schemas.microsoft.com/office/drawing/2014/main" id="{020FA609-43AE-BA6E-D068-8BE98CED88E1}"/>
              </a:ext>
            </a:extLst>
          </p:cNvPr>
          <p:cNvSpPr txBox="1"/>
          <p:nvPr/>
        </p:nvSpPr>
        <p:spPr>
          <a:xfrm>
            <a:off x="22577" y="3325967"/>
            <a:ext cx="1454244" cy="477054"/>
          </a:xfrm>
          <a:prstGeom prst="rect">
            <a:avLst/>
          </a:prstGeom>
          <a:noFill/>
        </p:spPr>
        <p:txBody>
          <a:bodyPr wrap="none" rtlCol="0">
            <a:spAutoFit/>
          </a:bodyPr>
          <a:lstStyle/>
          <a:p>
            <a:pPr algn="ctr"/>
            <a:r>
              <a:rPr lang="zh-CN" altLang="en-US" sz="1400" b="1" dirty="0">
                <a:solidFill>
                  <a:schemeClr val="bg2"/>
                </a:solidFill>
              </a:rPr>
              <a:t>经销商建站</a:t>
            </a:r>
            <a:endParaRPr lang="en-US" altLang="zh-CN" sz="1400" b="1" dirty="0">
              <a:solidFill>
                <a:schemeClr val="bg2"/>
              </a:solidFill>
            </a:endParaRPr>
          </a:p>
          <a:p>
            <a:pPr algn="ctr"/>
            <a:r>
              <a:rPr lang="zh-CN" altLang="en-US" sz="1100" dirty="0">
                <a:solidFill>
                  <a:schemeClr val="bg2"/>
                </a:solidFill>
              </a:rPr>
              <a:t>（经销商现场操作）</a:t>
            </a:r>
          </a:p>
        </p:txBody>
      </p:sp>
      <p:sp>
        <p:nvSpPr>
          <p:cNvPr id="16" name="文本框 15">
            <a:extLst>
              <a:ext uri="{FF2B5EF4-FFF2-40B4-BE49-F238E27FC236}">
                <a16:creationId xmlns:a16="http://schemas.microsoft.com/office/drawing/2014/main" id="{6E78C302-14B3-335C-01CB-D61BD87D8719}"/>
              </a:ext>
            </a:extLst>
          </p:cNvPr>
          <p:cNvSpPr txBox="1"/>
          <p:nvPr/>
        </p:nvSpPr>
        <p:spPr>
          <a:xfrm>
            <a:off x="2121813" y="2464956"/>
            <a:ext cx="4058730" cy="400110"/>
          </a:xfrm>
          <a:prstGeom prst="rect">
            <a:avLst/>
          </a:prstGeom>
          <a:noFill/>
        </p:spPr>
        <p:txBody>
          <a:bodyPr wrap="square" rtlCol="0">
            <a:spAutoFit/>
          </a:bodyPr>
          <a:lstStyle/>
          <a:p>
            <a:r>
              <a:rPr lang="zh-CN" altLang="en-US" sz="1400" b="1" dirty="0"/>
              <a:t>阳光云</a:t>
            </a:r>
            <a:r>
              <a:rPr lang="en-US" altLang="zh-CN" sz="1400" b="1" dirty="0"/>
              <a:t>APP</a:t>
            </a:r>
            <a:r>
              <a:rPr lang="zh-CN" altLang="en-US" sz="1400" b="1" dirty="0"/>
              <a:t>建站</a:t>
            </a:r>
            <a:r>
              <a:rPr lang="en-US" altLang="zh-CN" sz="2000" b="1" dirty="0"/>
              <a:t>1min30s</a:t>
            </a:r>
            <a:r>
              <a:rPr lang="zh-CN" altLang="en-US" sz="1400" dirty="0">
                <a:solidFill>
                  <a:srgbClr val="C00000"/>
                </a:solidFill>
              </a:rPr>
              <a:t>＜</a:t>
            </a:r>
            <a:r>
              <a:rPr lang="zh-CN" altLang="en-US" sz="1400" b="1" dirty="0">
                <a:solidFill>
                  <a:srgbClr val="C00000"/>
                </a:solidFill>
              </a:rPr>
              <a:t>规格</a:t>
            </a:r>
            <a:r>
              <a:rPr lang="en-US" altLang="zh-CN" sz="1400" b="1" dirty="0">
                <a:solidFill>
                  <a:srgbClr val="C00000"/>
                </a:solidFill>
              </a:rPr>
              <a:t>10min</a:t>
            </a:r>
            <a:endParaRPr lang="zh-CN" altLang="en-US" sz="1400" b="1" dirty="0">
              <a:solidFill>
                <a:srgbClr val="C00000"/>
              </a:solidFill>
            </a:endParaRPr>
          </a:p>
        </p:txBody>
      </p:sp>
      <p:sp>
        <p:nvSpPr>
          <p:cNvPr id="18" name="文本框 17">
            <a:extLst>
              <a:ext uri="{FF2B5EF4-FFF2-40B4-BE49-F238E27FC236}">
                <a16:creationId xmlns:a16="http://schemas.microsoft.com/office/drawing/2014/main" id="{CAD22A6E-732A-B442-D766-20ABA0E5C2D2}"/>
              </a:ext>
            </a:extLst>
          </p:cNvPr>
          <p:cNvSpPr txBox="1"/>
          <p:nvPr/>
        </p:nvSpPr>
        <p:spPr>
          <a:xfrm>
            <a:off x="2121813" y="2980509"/>
            <a:ext cx="2843979" cy="400110"/>
          </a:xfrm>
          <a:prstGeom prst="rect">
            <a:avLst/>
          </a:prstGeom>
          <a:noFill/>
        </p:spPr>
        <p:txBody>
          <a:bodyPr wrap="square" rtlCol="0">
            <a:spAutoFit/>
          </a:bodyPr>
          <a:lstStyle/>
          <a:p>
            <a:r>
              <a:rPr lang="zh-CN" altLang="en-US" sz="1400" b="1" dirty="0"/>
              <a:t>小程序建站</a:t>
            </a:r>
            <a:r>
              <a:rPr lang="en-US" altLang="zh-CN" sz="2000" b="1" dirty="0"/>
              <a:t>1min</a:t>
            </a:r>
            <a:r>
              <a:rPr lang="zh-CN" altLang="en-US" sz="1400" dirty="0">
                <a:solidFill>
                  <a:srgbClr val="C00000"/>
                </a:solidFill>
              </a:rPr>
              <a:t>＜</a:t>
            </a:r>
            <a:r>
              <a:rPr lang="zh-CN" altLang="en-US" sz="1400" b="1" dirty="0">
                <a:solidFill>
                  <a:srgbClr val="C00000"/>
                </a:solidFill>
              </a:rPr>
              <a:t>规格</a:t>
            </a:r>
            <a:r>
              <a:rPr lang="en-US" altLang="zh-CN" sz="1400" b="1" dirty="0">
                <a:solidFill>
                  <a:srgbClr val="C00000"/>
                </a:solidFill>
              </a:rPr>
              <a:t>15min</a:t>
            </a:r>
            <a:endParaRPr lang="zh-CN" altLang="en-US" sz="1400" b="1" dirty="0">
              <a:solidFill>
                <a:srgbClr val="C00000"/>
              </a:solidFill>
            </a:endParaRPr>
          </a:p>
        </p:txBody>
      </p:sp>
      <p:sp>
        <p:nvSpPr>
          <p:cNvPr id="19" name="文本框 18">
            <a:extLst>
              <a:ext uri="{FF2B5EF4-FFF2-40B4-BE49-F238E27FC236}">
                <a16:creationId xmlns:a16="http://schemas.microsoft.com/office/drawing/2014/main" id="{AF9D24AF-236C-CFAE-729A-3AAE8656CBBB}"/>
              </a:ext>
            </a:extLst>
          </p:cNvPr>
          <p:cNvSpPr txBox="1"/>
          <p:nvPr/>
        </p:nvSpPr>
        <p:spPr>
          <a:xfrm>
            <a:off x="2121814" y="3507072"/>
            <a:ext cx="2167314" cy="523220"/>
          </a:xfrm>
          <a:prstGeom prst="rect">
            <a:avLst/>
          </a:prstGeom>
          <a:noFill/>
        </p:spPr>
        <p:txBody>
          <a:bodyPr wrap="square" rtlCol="0">
            <a:spAutoFit/>
          </a:bodyPr>
          <a:lstStyle/>
          <a:p>
            <a:r>
              <a:rPr lang="zh-CN" altLang="en-US" sz="1400" dirty="0"/>
              <a:t>小程序添加充电桩</a:t>
            </a:r>
            <a:endParaRPr lang="en-US" altLang="zh-CN" sz="1400" dirty="0"/>
          </a:p>
          <a:p>
            <a:endParaRPr lang="zh-CN" altLang="en-US" sz="1400" dirty="0">
              <a:solidFill>
                <a:schemeClr val="bg2"/>
              </a:solidFill>
            </a:endParaRPr>
          </a:p>
        </p:txBody>
      </p:sp>
      <p:sp>
        <p:nvSpPr>
          <p:cNvPr id="20" name="文本框 19">
            <a:extLst>
              <a:ext uri="{FF2B5EF4-FFF2-40B4-BE49-F238E27FC236}">
                <a16:creationId xmlns:a16="http://schemas.microsoft.com/office/drawing/2014/main" id="{4D4A884E-970E-4BA7-CF6F-CA67C2640966}"/>
              </a:ext>
            </a:extLst>
          </p:cNvPr>
          <p:cNvSpPr txBox="1"/>
          <p:nvPr/>
        </p:nvSpPr>
        <p:spPr>
          <a:xfrm>
            <a:off x="2121814" y="3955273"/>
            <a:ext cx="2698175" cy="307777"/>
          </a:xfrm>
          <a:prstGeom prst="rect">
            <a:avLst/>
          </a:prstGeom>
          <a:noFill/>
        </p:spPr>
        <p:txBody>
          <a:bodyPr wrap="none" rtlCol="0">
            <a:spAutoFit/>
          </a:bodyPr>
          <a:lstStyle/>
          <a:p>
            <a:r>
              <a:rPr lang="zh-CN" altLang="en-US" sz="1400" dirty="0"/>
              <a:t>小程序添加配电箱</a:t>
            </a:r>
            <a:r>
              <a:rPr lang="zh-CN" altLang="en-US" sz="1100" dirty="0"/>
              <a:t>（智能断路器）</a:t>
            </a:r>
          </a:p>
        </p:txBody>
      </p:sp>
      <p:sp>
        <p:nvSpPr>
          <p:cNvPr id="21" name="文本框 20">
            <a:extLst>
              <a:ext uri="{FF2B5EF4-FFF2-40B4-BE49-F238E27FC236}">
                <a16:creationId xmlns:a16="http://schemas.microsoft.com/office/drawing/2014/main" id="{3778BED9-C2AA-859C-2350-31031CEA1050}"/>
              </a:ext>
            </a:extLst>
          </p:cNvPr>
          <p:cNvSpPr txBox="1"/>
          <p:nvPr/>
        </p:nvSpPr>
        <p:spPr>
          <a:xfrm>
            <a:off x="5085033" y="3320097"/>
            <a:ext cx="1750800" cy="307777"/>
          </a:xfrm>
          <a:prstGeom prst="rect">
            <a:avLst/>
          </a:prstGeom>
          <a:noFill/>
        </p:spPr>
        <p:txBody>
          <a:bodyPr wrap="none" rtlCol="0">
            <a:spAutoFit/>
          </a:bodyPr>
          <a:lstStyle/>
          <a:p>
            <a:r>
              <a:rPr lang="zh-CN" altLang="en-US" sz="1400" b="1" dirty="0">
                <a:solidFill>
                  <a:schemeClr val="bg2"/>
                </a:solidFill>
              </a:rPr>
              <a:t>经销商创建</a:t>
            </a:r>
            <a:r>
              <a:rPr lang="en-US" altLang="zh-CN" sz="1400" b="1" dirty="0">
                <a:solidFill>
                  <a:schemeClr val="bg2"/>
                </a:solidFill>
              </a:rPr>
              <a:t>C</a:t>
            </a:r>
            <a:r>
              <a:rPr lang="zh-CN" altLang="en-US" sz="1400" b="1" dirty="0">
                <a:solidFill>
                  <a:schemeClr val="bg2"/>
                </a:solidFill>
              </a:rPr>
              <a:t>端用户</a:t>
            </a:r>
          </a:p>
        </p:txBody>
      </p:sp>
      <p:sp>
        <p:nvSpPr>
          <p:cNvPr id="22" name="文本框 21">
            <a:extLst>
              <a:ext uri="{FF2B5EF4-FFF2-40B4-BE49-F238E27FC236}">
                <a16:creationId xmlns:a16="http://schemas.microsoft.com/office/drawing/2014/main" id="{676B6A4A-4187-5956-8487-720C046198E5}"/>
              </a:ext>
            </a:extLst>
          </p:cNvPr>
          <p:cNvSpPr txBox="1"/>
          <p:nvPr/>
        </p:nvSpPr>
        <p:spPr>
          <a:xfrm>
            <a:off x="2153453" y="4769547"/>
            <a:ext cx="1800493" cy="307777"/>
          </a:xfrm>
          <a:prstGeom prst="rect">
            <a:avLst/>
          </a:prstGeom>
          <a:noFill/>
        </p:spPr>
        <p:txBody>
          <a:bodyPr wrap="none" rtlCol="0">
            <a:spAutoFit/>
          </a:bodyPr>
          <a:lstStyle/>
          <a:p>
            <a:r>
              <a:rPr lang="zh-CN" altLang="en-US" sz="1400" b="1" dirty="0"/>
              <a:t>小程序添加涂鸦设备</a:t>
            </a:r>
          </a:p>
        </p:txBody>
      </p:sp>
      <p:sp>
        <p:nvSpPr>
          <p:cNvPr id="23" name="文本框 22">
            <a:extLst>
              <a:ext uri="{FF2B5EF4-FFF2-40B4-BE49-F238E27FC236}">
                <a16:creationId xmlns:a16="http://schemas.microsoft.com/office/drawing/2014/main" id="{BDCFE299-63D3-E859-BC42-B4A986750C49}"/>
              </a:ext>
            </a:extLst>
          </p:cNvPr>
          <p:cNvSpPr txBox="1"/>
          <p:nvPr/>
        </p:nvSpPr>
        <p:spPr>
          <a:xfrm>
            <a:off x="5461105" y="1585160"/>
            <a:ext cx="1277850" cy="523220"/>
          </a:xfrm>
          <a:prstGeom prst="rect">
            <a:avLst/>
          </a:prstGeom>
          <a:noFill/>
        </p:spPr>
        <p:txBody>
          <a:bodyPr wrap="none" rtlCol="0">
            <a:spAutoFit/>
          </a:bodyPr>
          <a:lstStyle/>
          <a:p>
            <a:r>
              <a:rPr lang="zh-CN" altLang="en-US" sz="1400" b="1" dirty="0">
                <a:solidFill>
                  <a:schemeClr val="accent5"/>
                </a:solidFill>
              </a:rPr>
              <a:t>业务在</a:t>
            </a:r>
            <a:r>
              <a:rPr lang="en-US" altLang="zh-CN" sz="1400" b="1" dirty="0">
                <a:solidFill>
                  <a:schemeClr val="accent5"/>
                </a:solidFill>
              </a:rPr>
              <a:t>Web</a:t>
            </a:r>
            <a:r>
              <a:rPr lang="zh-CN" altLang="en-US" sz="1400" b="1" dirty="0">
                <a:solidFill>
                  <a:schemeClr val="accent5"/>
                </a:solidFill>
              </a:rPr>
              <a:t>端</a:t>
            </a:r>
            <a:endParaRPr lang="en-US" altLang="zh-CN" sz="1400" b="1" dirty="0">
              <a:solidFill>
                <a:schemeClr val="accent5"/>
              </a:solidFill>
            </a:endParaRPr>
          </a:p>
          <a:p>
            <a:r>
              <a:rPr lang="zh-CN" altLang="en-US" sz="1400" b="1" dirty="0">
                <a:solidFill>
                  <a:schemeClr val="accent5"/>
                </a:solidFill>
              </a:rPr>
              <a:t>创建</a:t>
            </a:r>
            <a:r>
              <a:rPr lang="en-US" altLang="zh-CN" sz="1400" b="1" dirty="0">
                <a:solidFill>
                  <a:schemeClr val="accent5"/>
                </a:solidFill>
              </a:rPr>
              <a:t>B</a:t>
            </a:r>
            <a:r>
              <a:rPr lang="zh-CN" altLang="en-US" sz="1400" b="1" dirty="0">
                <a:solidFill>
                  <a:schemeClr val="accent5"/>
                </a:solidFill>
              </a:rPr>
              <a:t>端用户</a:t>
            </a:r>
          </a:p>
        </p:txBody>
      </p:sp>
      <p:sp>
        <p:nvSpPr>
          <p:cNvPr id="24" name="文本框 23">
            <a:extLst>
              <a:ext uri="{FF2B5EF4-FFF2-40B4-BE49-F238E27FC236}">
                <a16:creationId xmlns:a16="http://schemas.microsoft.com/office/drawing/2014/main" id="{8E77BB51-32FF-D584-D318-3A517ECA764F}"/>
              </a:ext>
            </a:extLst>
          </p:cNvPr>
          <p:cNvSpPr txBox="1"/>
          <p:nvPr/>
        </p:nvSpPr>
        <p:spPr>
          <a:xfrm>
            <a:off x="5070738" y="6051309"/>
            <a:ext cx="1750800" cy="307777"/>
          </a:xfrm>
          <a:prstGeom prst="rect">
            <a:avLst/>
          </a:prstGeom>
          <a:noFill/>
        </p:spPr>
        <p:txBody>
          <a:bodyPr wrap="none" rtlCol="0">
            <a:spAutoFit/>
          </a:bodyPr>
          <a:lstStyle/>
          <a:p>
            <a:r>
              <a:rPr lang="en-US" altLang="zh-CN" sz="1400" b="1" dirty="0">
                <a:solidFill>
                  <a:schemeClr val="accent3"/>
                </a:solidFill>
              </a:rPr>
              <a:t>C</a:t>
            </a:r>
            <a:r>
              <a:rPr lang="zh-CN" altLang="en-US" sz="1400" b="1" dirty="0">
                <a:solidFill>
                  <a:schemeClr val="accent3"/>
                </a:solidFill>
              </a:rPr>
              <a:t>端用户登录、使用</a:t>
            </a:r>
          </a:p>
        </p:txBody>
      </p:sp>
      <p:sp>
        <p:nvSpPr>
          <p:cNvPr id="5" name="灯片编号占位符 4"/>
          <p:cNvSpPr>
            <a:spLocks noGrp="1"/>
          </p:cNvSpPr>
          <p:nvPr>
            <p:ph type="sldNum" sz="quarter" idx="4"/>
          </p:nvPr>
        </p:nvSpPr>
        <p:spPr/>
        <p:txBody>
          <a:bodyPr/>
          <a:lstStyle/>
          <a:p>
            <a:fld id="{E5DA641C-B17E-4136-B66A-BE4927EA7F1E}" type="slidenum">
              <a:rPr lang="zh-CN" altLang="en-US" smtClean="0"/>
              <a:t>5</a:t>
            </a:fld>
            <a:endParaRPr lang="zh-CN" altLang="en-US" dirty="0"/>
          </a:p>
        </p:txBody>
      </p:sp>
      <p:sp>
        <p:nvSpPr>
          <p:cNvPr id="4" name="圆角矩形 3"/>
          <p:cNvSpPr/>
          <p:nvPr/>
        </p:nvSpPr>
        <p:spPr>
          <a:xfrm>
            <a:off x="2146128" y="3368056"/>
            <a:ext cx="2496235" cy="989113"/>
          </a:xfrm>
          <a:prstGeom prst="roundRect">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F9D24AF-236C-CFAE-729A-3AAE8656CBBB}"/>
              </a:ext>
            </a:extLst>
          </p:cNvPr>
          <p:cNvSpPr txBox="1"/>
          <p:nvPr/>
        </p:nvSpPr>
        <p:spPr>
          <a:xfrm>
            <a:off x="2165186" y="5218289"/>
            <a:ext cx="2586509" cy="615553"/>
          </a:xfrm>
          <a:prstGeom prst="rect">
            <a:avLst/>
          </a:prstGeom>
          <a:noFill/>
        </p:spPr>
        <p:txBody>
          <a:bodyPr wrap="square" rtlCol="0">
            <a:spAutoFit/>
          </a:bodyPr>
          <a:lstStyle/>
          <a:p>
            <a:r>
              <a:rPr lang="zh-CN" altLang="en-US" sz="1400" dirty="0"/>
              <a:t>添加空调网关</a:t>
            </a:r>
            <a:r>
              <a:rPr lang="en-US" altLang="zh-CN" sz="2000" b="1" dirty="0"/>
              <a:t>30s</a:t>
            </a:r>
            <a:r>
              <a:rPr lang="zh-CN" altLang="en-US" sz="1400" dirty="0">
                <a:solidFill>
                  <a:srgbClr val="C00000"/>
                </a:solidFill>
              </a:rPr>
              <a:t>＜</a:t>
            </a:r>
            <a:r>
              <a:rPr lang="zh-CN" altLang="en-US" sz="1400" b="1" dirty="0">
                <a:solidFill>
                  <a:srgbClr val="C00000"/>
                </a:solidFill>
              </a:rPr>
              <a:t>规格</a:t>
            </a:r>
            <a:r>
              <a:rPr lang="en-US" altLang="zh-CN" sz="1400" b="1" dirty="0">
                <a:solidFill>
                  <a:srgbClr val="C00000"/>
                </a:solidFill>
              </a:rPr>
              <a:t>60s</a:t>
            </a:r>
          </a:p>
          <a:p>
            <a:endParaRPr lang="zh-CN" altLang="en-US" sz="1400" dirty="0">
              <a:solidFill>
                <a:schemeClr val="bg2"/>
              </a:solidFill>
            </a:endParaRPr>
          </a:p>
        </p:txBody>
      </p:sp>
      <p:sp>
        <p:nvSpPr>
          <p:cNvPr id="26" name="文本框 25">
            <a:extLst>
              <a:ext uri="{FF2B5EF4-FFF2-40B4-BE49-F238E27FC236}">
                <a16:creationId xmlns:a16="http://schemas.microsoft.com/office/drawing/2014/main" id="{4D4A884E-970E-4BA7-CF6F-CA67C2640966}"/>
              </a:ext>
            </a:extLst>
          </p:cNvPr>
          <p:cNvSpPr txBox="1"/>
          <p:nvPr/>
        </p:nvSpPr>
        <p:spPr>
          <a:xfrm>
            <a:off x="2165187" y="5527746"/>
            <a:ext cx="2755883" cy="400110"/>
          </a:xfrm>
          <a:prstGeom prst="rect">
            <a:avLst/>
          </a:prstGeom>
          <a:noFill/>
        </p:spPr>
        <p:txBody>
          <a:bodyPr wrap="none" rtlCol="0">
            <a:spAutoFit/>
          </a:bodyPr>
          <a:lstStyle/>
          <a:p>
            <a:r>
              <a:rPr lang="zh-CN" altLang="en-US" sz="1400" dirty="0"/>
              <a:t>添加智能插座</a:t>
            </a:r>
            <a:r>
              <a:rPr lang="en-US" altLang="zh-CN" sz="2000" b="1" dirty="0"/>
              <a:t>15s</a:t>
            </a:r>
            <a:r>
              <a:rPr lang="zh-CN" altLang="en-US" sz="1400" dirty="0">
                <a:solidFill>
                  <a:srgbClr val="C00000"/>
                </a:solidFill>
              </a:rPr>
              <a:t>＜</a:t>
            </a:r>
            <a:r>
              <a:rPr lang="zh-CN" altLang="en-US" sz="1400" b="1" dirty="0">
                <a:solidFill>
                  <a:srgbClr val="C00000"/>
                </a:solidFill>
              </a:rPr>
              <a:t>规格</a:t>
            </a:r>
            <a:r>
              <a:rPr lang="en-US" altLang="zh-CN" sz="1400" b="1" dirty="0">
                <a:solidFill>
                  <a:srgbClr val="C00000"/>
                </a:solidFill>
              </a:rPr>
              <a:t>30s/</a:t>
            </a:r>
            <a:r>
              <a:rPr lang="zh-CN" altLang="en-US" sz="1400" b="1" dirty="0">
                <a:solidFill>
                  <a:srgbClr val="C00000"/>
                </a:solidFill>
              </a:rPr>
              <a:t>个</a:t>
            </a:r>
          </a:p>
        </p:txBody>
      </p:sp>
      <p:sp>
        <p:nvSpPr>
          <p:cNvPr id="27" name="圆角矩形 26"/>
          <p:cNvSpPr/>
          <p:nvPr/>
        </p:nvSpPr>
        <p:spPr>
          <a:xfrm>
            <a:off x="2153453" y="5087805"/>
            <a:ext cx="2496235" cy="865895"/>
          </a:xfrm>
          <a:prstGeom prst="round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阳光云APP建站">
            <a:hlinkClick r:id="" action="ppaction://media"/>
            <a:extLst>
              <a:ext uri="{FF2B5EF4-FFF2-40B4-BE49-F238E27FC236}">
                <a16:creationId xmlns:a16="http://schemas.microsoft.com/office/drawing/2014/main" id="{C5850159-806F-DC06-74FB-E97128553DA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265981" y="1973627"/>
            <a:ext cx="1983837" cy="4463104"/>
          </a:xfrm>
          <a:prstGeom prst="rect">
            <a:avLst/>
          </a:prstGeom>
          <a:ln>
            <a:solidFill>
              <a:srgbClr val="FF7900"/>
            </a:solidFill>
          </a:ln>
        </p:spPr>
      </p:pic>
      <p:sp>
        <p:nvSpPr>
          <p:cNvPr id="7" name="矩形 6">
            <a:extLst>
              <a:ext uri="{FF2B5EF4-FFF2-40B4-BE49-F238E27FC236}">
                <a16:creationId xmlns:a16="http://schemas.microsoft.com/office/drawing/2014/main" id="{EB728E8F-AC9A-2D14-4782-4E348BE09F9B}"/>
              </a:ext>
            </a:extLst>
          </p:cNvPr>
          <p:cNvSpPr/>
          <p:nvPr/>
        </p:nvSpPr>
        <p:spPr>
          <a:xfrm>
            <a:off x="7257185" y="1927471"/>
            <a:ext cx="1983837" cy="4509260"/>
          </a:xfrm>
          <a:prstGeom prst="rect">
            <a:avLst/>
          </a:prstGeom>
          <a:noFill/>
          <a:ln w="44450">
            <a:solidFill>
              <a:srgbClr val="FF79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8" name="苏州别墅小程序建站配网全流程">
            <a:hlinkClick r:id="" action="ppaction://media"/>
            <a:extLst>
              <a:ext uri="{FF2B5EF4-FFF2-40B4-BE49-F238E27FC236}">
                <a16:creationId xmlns:a16="http://schemas.microsoft.com/office/drawing/2014/main" id="{5C46CE82-DD06-E6FC-BB87-647054436A5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684352" y="1966293"/>
            <a:ext cx="2211923" cy="4463104"/>
          </a:xfrm>
          <a:prstGeom prst="rect">
            <a:avLst/>
          </a:prstGeom>
        </p:spPr>
      </p:pic>
      <p:sp>
        <p:nvSpPr>
          <p:cNvPr id="9" name="矩形 8">
            <a:extLst>
              <a:ext uri="{FF2B5EF4-FFF2-40B4-BE49-F238E27FC236}">
                <a16:creationId xmlns:a16="http://schemas.microsoft.com/office/drawing/2014/main" id="{D0FB2883-3C24-DC0E-CC28-446039143C2B}"/>
              </a:ext>
            </a:extLst>
          </p:cNvPr>
          <p:cNvSpPr/>
          <p:nvPr/>
        </p:nvSpPr>
        <p:spPr>
          <a:xfrm>
            <a:off x="9656536" y="1927471"/>
            <a:ext cx="2239343" cy="4470438"/>
          </a:xfrm>
          <a:prstGeom prst="rect">
            <a:avLst/>
          </a:prstGeom>
          <a:noFill/>
          <a:ln w="44450">
            <a:solidFill>
              <a:srgbClr val="FF79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D2C57BF-EFFF-F284-AD7A-CD7B75B5D915}"/>
              </a:ext>
            </a:extLst>
          </p:cNvPr>
          <p:cNvSpPr txBox="1"/>
          <p:nvPr/>
        </p:nvSpPr>
        <p:spPr>
          <a:xfrm>
            <a:off x="7294228" y="1326332"/>
            <a:ext cx="1714532" cy="338554"/>
          </a:xfrm>
          <a:prstGeom prst="rect">
            <a:avLst/>
          </a:prstGeom>
          <a:noFill/>
        </p:spPr>
        <p:txBody>
          <a:bodyPr wrap="square" rtlCol="0">
            <a:spAutoFit/>
          </a:bodyPr>
          <a:lstStyle/>
          <a:p>
            <a:pPr algn="ctr"/>
            <a:r>
              <a:rPr lang="zh-CN" altLang="en-US" sz="1600" b="1" dirty="0"/>
              <a:t>阳光云</a:t>
            </a:r>
            <a:r>
              <a:rPr lang="en-US" altLang="zh-CN" sz="1600" b="1" dirty="0"/>
              <a:t>APP</a:t>
            </a:r>
            <a:r>
              <a:rPr lang="zh-CN" altLang="en-US" sz="1600" b="1" dirty="0"/>
              <a:t>建站</a:t>
            </a:r>
            <a:endParaRPr lang="en-US" altLang="zh-CN" sz="1600" b="1" dirty="0"/>
          </a:p>
        </p:txBody>
      </p:sp>
      <p:sp>
        <p:nvSpPr>
          <p:cNvPr id="28" name="文本框 27">
            <a:extLst>
              <a:ext uri="{FF2B5EF4-FFF2-40B4-BE49-F238E27FC236}">
                <a16:creationId xmlns:a16="http://schemas.microsoft.com/office/drawing/2014/main" id="{FBFF1648-9C57-B84A-1F8D-536F2C0B9E9D}"/>
              </a:ext>
            </a:extLst>
          </p:cNvPr>
          <p:cNvSpPr txBox="1"/>
          <p:nvPr/>
        </p:nvSpPr>
        <p:spPr>
          <a:xfrm>
            <a:off x="9446206" y="1326332"/>
            <a:ext cx="2688213" cy="338554"/>
          </a:xfrm>
          <a:prstGeom prst="rect">
            <a:avLst/>
          </a:prstGeom>
          <a:noFill/>
        </p:spPr>
        <p:txBody>
          <a:bodyPr wrap="square" rtlCol="0">
            <a:spAutoFit/>
          </a:bodyPr>
          <a:lstStyle/>
          <a:p>
            <a:pPr algn="ctr"/>
            <a:r>
              <a:rPr lang="en-US" altLang="zh-CN" sz="1600" b="1" dirty="0" err="1"/>
              <a:t>iHomePow</a:t>
            </a:r>
            <a:r>
              <a:rPr lang="zh-CN" altLang="en-US" sz="1600" b="1" dirty="0"/>
              <a:t>建站和添加设备</a:t>
            </a:r>
          </a:p>
        </p:txBody>
      </p:sp>
      <p:sp>
        <p:nvSpPr>
          <p:cNvPr id="29" name="标题 6">
            <a:extLst>
              <a:ext uri="{FF2B5EF4-FFF2-40B4-BE49-F238E27FC236}">
                <a16:creationId xmlns:a16="http://schemas.microsoft.com/office/drawing/2014/main" id="{08BF852D-62CA-00D7-B30C-DA2A6AE7F0A9}"/>
              </a:ext>
            </a:extLst>
          </p:cNvPr>
          <p:cNvSpPr txBox="1"/>
          <p:nvPr/>
        </p:nvSpPr>
        <p:spPr>
          <a:xfrm>
            <a:off x="605954" y="415496"/>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lang="zh-CN" altLang="en-US" sz="2800" dirty="0">
                <a:latin typeface="Arial" panose="020B0604020202020204" pitchFamily="34" charset="0"/>
              </a:rPr>
              <a:t>四、系统</a:t>
            </a:r>
            <a:r>
              <a:rPr lang="zh-CN" altLang="en-US" sz="2800" dirty="0">
                <a:latin typeface="Arial" panose="020B0604020202020204" pitchFamily="34" charset="0"/>
                <a:sym typeface="Arial" panose="020B0604020202020204" pitchFamily="34" charset="0"/>
              </a:rPr>
              <a:t>测试汇报</a:t>
            </a:r>
            <a:r>
              <a:rPr lang="en-US" altLang="zh-CN" sz="2800" dirty="0">
                <a:latin typeface="Arial" panose="020B0604020202020204" pitchFamily="34" charset="0"/>
                <a:sym typeface="Arial" panose="020B0604020202020204" pitchFamily="34" charset="0"/>
              </a:rPr>
              <a:t>/</a:t>
            </a:r>
            <a:r>
              <a:rPr lang="zh-CN" altLang="en-US" sz="2400" dirty="0">
                <a:solidFill>
                  <a:schemeClr val="tx1"/>
                </a:solidFill>
                <a:latin typeface="Arial" panose="020B0604020202020204" pitchFamily="34" charset="0"/>
                <a:sym typeface="Arial" panose="020B0604020202020204" pitchFamily="34" charset="0"/>
              </a:rPr>
              <a:t>①实证电站测试 </a:t>
            </a:r>
            <a:r>
              <a:rPr lang="en-US" altLang="zh-CN" sz="2400" dirty="0">
                <a:solidFill>
                  <a:schemeClr val="tx1"/>
                </a:solidFill>
                <a:latin typeface="Arial" panose="020B0604020202020204" pitchFamily="34" charset="0"/>
                <a:sym typeface="Arial" panose="020B0604020202020204" pitchFamily="34" charset="0"/>
              </a:rPr>
              <a:t>/ </a:t>
            </a:r>
            <a:r>
              <a:rPr lang="zh-CN" altLang="en-US" sz="2400" b="0" dirty="0">
                <a:solidFill>
                  <a:srgbClr val="FF7900"/>
                </a:solidFill>
              </a:rPr>
              <a:t>合肥绿色港湾</a:t>
            </a:r>
            <a:r>
              <a:rPr lang="zh-CN" altLang="en-US" sz="2400" b="0" dirty="0">
                <a:solidFill>
                  <a:schemeClr val="tx1"/>
                </a:solidFill>
                <a:latin typeface="Arial" panose="020B0604020202020204" pitchFamily="34" charset="0"/>
                <a:sym typeface="Arial" panose="020B0604020202020204" pitchFamily="34" charset="0"/>
              </a:rPr>
              <a:t>建站流程</a:t>
            </a:r>
            <a:endParaRPr lang="en-US" altLang="zh-CN" sz="2400" b="0" dirty="0">
              <a:solidFill>
                <a:schemeClr val="tx1"/>
              </a:solidFill>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4781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32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02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fill="hold" display="0">
                  <p:stCondLst>
                    <p:cond delay="indefinite"/>
                  </p:st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F6C50-FD5D-0FC6-7ED6-EE5DD03C4E77}"/>
            </a:ext>
          </a:extLst>
        </p:cNvPr>
        <p:cNvGrpSpPr/>
        <p:nvPr/>
      </p:nvGrpSpPr>
      <p:grpSpPr>
        <a:xfrm>
          <a:off x="0" y="0"/>
          <a:ext cx="0" cy="0"/>
          <a:chOff x="0" y="0"/>
          <a:chExt cx="0" cy="0"/>
        </a:xfrm>
      </p:grpSpPr>
      <p:sp>
        <p:nvSpPr>
          <p:cNvPr id="5" name="标题 6">
            <a:extLst>
              <a:ext uri="{FF2B5EF4-FFF2-40B4-BE49-F238E27FC236}">
                <a16:creationId xmlns:a16="http://schemas.microsoft.com/office/drawing/2014/main" id="{2D0985C9-1B59-7A32-BF20-EE8F8559FAD8}"/>
              </a:ext>
            </a:extLst>
          </p:cNvPr>
          <p:cNvSpPr txBox="1"/>
          <p:nvPr/>
        </p:nvSpPr>
        <p:spPr>
          <a:xfrm>
            <a:off x="605954" y="415496"/>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lang="zh-CN" altLang="en-US" sz="2800" dirty="0">
                <a:latin typeface="Arial" panose="020B0604020202020204" pitchFamily="34" charset="0"/>
              </a:rPr>
              <a:t>四、系统</a:t>
            </a:r>
            <a:r>
              <a:rPr lang="zh-CN" altLang="en-US" sz="2800" dirty="0">
                <a:latin typeface="Arial" panose="020B0604020202020204" pitchFamily="34" charset="0"/>
                <a:sym typeface="Arial" panose="020B0604020202020204" pitchFamily="34" charset="0"/>
              </a:rPr>
              <a:t>测试汇报</a:t>
            </a:r>
            <a:r>
              <a:rPr lang="en-US" altLang="zh-CN" sz="2800" dirty="0">
                <a:latin typeface="Arial" panose="020B0604020202020204" pitchFamily="34" charset="0"/>
                <a:sym typeface="Arial" panose="020B0604020202020204" pitchFamily="34" charset="0"/>
              </a:rPr>
              <a:t>/</a:t>
            </a:r>
            <a:r>
              <a:rPr lang="zh-CN" altLang="en-US" sz="2400" dirty="0">
                <a:solidFill>
                  <a:schemeClr val="tx1"/>
                </a:solidFill>
                <a:latin typeface="Arial" panose="020B0604020202020204" pitchFamily="34" charset="0"/>
                <a:sym typeface="Arial" panose="020B0604020202020204" pitchFamily="34" charset="0"/>
              </a:rPr>
              <a:t>①实证电站测试 </a:t>
            </a:r>
            <a:r>
              <a:rPr lang="en-US" altLang="zh-CN" sz="2400" dirty="0">
                <a:solidFill>
                  <a:schemeClr val="tx1"/>
                </a:solidFill>
                <a:latin typeface="Arial" panose="020B0604020202020204" pitchFamily="34" charset="0"/>
                <a:sym typeface="Arial" panose="020B0604020202020204" pitchFamily="34" charset="0"/>
              </a:rPr>
              <a:t>/ </a:t>
            </a:r>
            <a:r>
              <a:rPr lang="zh-CN" altLang="en-US" sz="2400" b="0" dirty="0">
                <a:solidFill>
                  <a:srgbClr val="FF7900"/>
                </a:solidFill>
              </a:rPr>
              <a:t>合肥绿色港湾</a:t>
            </a:r>
            <a:r>
              <a:rPr lang="zh-CN" altLang="en-US" sz="2400" b="0" dirty="0">
                <a:solidFill>
                  <a:schemeClr val="tx1"/>
                </a:solidFill>
                <a:latin typeface="Arial" panose="020B0604020202020204" pitchFamily="34" charset="0"/>
                <a:sym typeface="Arial" panose="020B0604020202020204" pitchFamily="34" charset="0"/>
              </a:rPr>
              <a:t>用能建议</a:t>
            </a:r>
            <a:r>
              <a:rPr lang="en-US" altLang="zh-CN" sz="2400" b="0" dirty="0">
                <a:solidFill>
                  <a:schemeClr val="tx1"/>
                </a:solidFill>
                <a:latin typeface="Arial" panose="020B0604020202020204" pitchFamily="34" charset="0"/>
                <a:sym typeface="Arial" panose="020B0604020202020204" pitchFamily="34" charset="0"/>
              </a:rPr>
              <a:t>&amp;</a:t>
            </a:r>
            <a:r>
              <a:rPr lang="zh-CN" altLang="en-US" sz="2400" b="0" dirty="0">
                <a:solidFill>
                  <a:schemeClr val="tx1"/>
                </a:solidFill>
                <a:latin typeface="Arial" panose="020B0604020202020204" pitchFamily="34" charset="0"/>
                <a:sym typeface="Arial" panose="020B0604020202020204" pitchFamily="34" charset="0"/>
              </a:rPr>
              <a:t>一键执行</a:t>
            </a:r>
            <a:endParaRPr lang="en-US" altLang="zh-CN" sz="2400" b="0" dirty="0">
              <a:solidFill>
                <a:schemeClr val="tx1"/>
              </a:solidFill>
              <a:latin typeface="Arial" panose="020B0604020202020204" pitchFamily="34" charset="0"/>
              <a:sym typeface="Arial" panose="020B0604020202020204" pitchFamily="34" charset="0"/>
            </a:endParaRPr>
          </a:p>
        </p:txBody>
      </p:sp>
      <p:sp>
        <p:nvSpPr>
          <p:cNvPr id="2" name="灯片编号占位符 1">
            <a:extLst>
              <a:ext uri="{FF2B5EF4-FFF2-40B4-BE49-F238E27FC236}">
                <a16:creationId xmlns:a16="http://schemas.microsoft.com/office/drawing/2014/main" id="{3E0E77D0-F039-86FA-8249-065EC71CFA11}"/>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sym typeface="Arial" panose="020B0604020202020204" pitchFamily="34" charset="0"/>
              </a:rPr>
              <a:t>6</a:t>
            </a:fld>
            <a:endParaRPr lang="zh-CN" altLang="en-US" dirty="0">
              <a:sym typeface="Arial" panose="020B0604020202020204" pitchFamily="34" charset="0"/>
            </a:endParaRPr>
          </a:p>
        </p:txBody>
      </p:sp>
      <p:sp>
        <p:nvSpPr>
          <p:cNvPr id="17" name="文本框 16">
            <a:extLst>
              <a:ext uri="{FF2B5EF4-FFF2-40B4-BE49-F238E27FC236}">
                <a16:creationId xmlns:a16="http://schemas.microsoft.com/office/drawing/2014/main" id="{F675A589-6C64-8EC0-63E9-80C61D0635FB}"/>
              </a:ext>
            </a:extLst>
          </p:cNvPr>
          <p:cNvSpPr txBox="1"/>
          <p:nvPr/>
        </p:nvSpPr>
        <p:spPr>
          <a:xfrm>
            <a:off x="434955" y="1256706"/>
            <a:ext cx="11430948" cy="400110"/>
          </a:xfrm>
          <a:prstGeom prst="rect">
            <a:avLst/>
          </a:prstGeom>
          <a:noFill/>
        </p:spPr>
        <p:txBody>
          <a:bodyPr wrap="square" rtlCol="0">
            <a:spAutoFit/>
          </a:bodyPr>
          <a:lstStyle/>
          <a:p>
            <a:pPr marL="342900" indent="-342900" algn="ctr">
              <a:buFont typeface="Wingdings" panose="05000000000000000000" pitchFamily="2" charset="2"/>
              <a:buChar char="Ø"/>
            </a:pPr>
            <a:r>
              <a:rPr lang="zh-CN" altLang="en-US" sz="2000" dirty="0"/>
              <a:t>系统推送</a:t>
            </a:r>
            <a:r>
              <a:rPr lang="en-US" altLang="zh-CN" sz="2000" b="1" dirty="0">
                <a:solidFill>
                  <a:srgbClr val="FF7900"/>
                </a:solidFill>
              </a:rPr>
              <a:t>09:00-12:00</a:t>
            </a:r>
            <a:r>
              <a:rPr lang="zh-CN" altLang="en-US" sz="2000" b="1" dirty="0">
                <a:solidFill>
                  <a:srgbClr val="FF7900"/>
                </a:solidFill>
              </a:rPr>
              <a:t>充</a:t>
            </a:r>
            <a:r>
              <a:rPr lang="en-US" altLang="zh-CN" sz="2000" b="1" dirty="0">
                <a:solidFill>
                  <a:srgbClr val="FF7900"/>
                </a:solidFill>
              </a:rPr>
              <a:t>5.9</a:t>
            </a:r>
            <a:r>
              <a:rPr lang="zh-CN" altLang="en-US" sz="2000" b="1" dirty="0">
                <a:solidFill>
                  <a:srgbClr val="FF7900"/>
                </a:solidFill>
              </a:rPr>
              <a:t>度电</a:t>
            </a:r>
            <a:r>
              <a:rPr lang="zh-CN" altLang="en-US" sz="2000" dirty="0"/>
              <a:t>的充电桩</a:t>
            </a:r>
            <a:r>
              <a:rPr lang="zh-CN" altLang="en-US" sz="2000" b="1" dirty="0">
                <a:solidFill>
                  <a:srgbClr val="FF7900"/>
                </a:solidFill>
              </a:rPr>
              <a:t>用能建议</a:t>
            </a:r>
            <a:r>
              <a:rPr lang="zh-CN" altLang="en-US" sz="2000" dirty="0"/>
              <a:t>，采纳后系统自动创建并执行</a:t>
            </a:r>
            <a:r>
              <a:rPr lang="zh-CN" altLang="en-US" sz="2000" b="1" dirty="0">
                <a:solidFill>
                  <a:srgbClr val="FF7900"/>
                </a:solidFill>
              </a:rPr>
              <a:t>智能充电</a:t>
            </a:r>
            <a:r>
              <a:rPr lang="zh-CN" altLang="en-US" sz="2000" dirty="0"/>
              <a:t>任务</a:t>
            </a:r>
            <a:endParaRPr lang="en-US" altLang="zh-CN" dirty="0"/>
          </a:p>
        </p:txBody>
      </p:sp>
      <p:sp>
        <p:nvSpPr>
          <p:cNvPr id="7" name="箭头: 右 6">
            <a:extLst>
              <a:ext uri="{FF2B5EF4-FFF2-40B4-BE49-F238E27FC236}">
                <a16:creationId xmlns:a16="http://schemas.microsoft.com/office/drawing/2014/main" id="{145277F2-24DA-BA95-82C3-19AC64631B5A}"/>
              </a:ext>
            </a:extLst>
          </p:cNvPr>
          <p:cNvSpPr/>
          <p:nvPr/>
        </p:nvSpPr>
        <p:spPr>
          <a:xfrm>
            <a:off x="4863160" y="3968874"/>
            <a:ext cx="549684" cy="363640"/>
          </a:xfrm>
          <a:prstGeom prst="rightArrow">
            <a:avLst/>
          </a:prstGeom>
          <a:solidFill>
            <a:srgbClr val="FF7900"/>
          </a:solidFill>
          <a:ln w="28575">
            <a:solidFill>
              <a:srgbClr val="FF79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6" name="图片 5" descr="折线图&#10;&#10;AI 生成的内容可能不正确。">
            <a:extLst>
              <a:ext uri="{FF2B5EF4-FFF2-40B4-BE49-F238E27FC236}">
                <a16:creationId xmlns:a16="http://schemas.microsoft.com/office/drawing/2014/main" id="{788570AC-2398-B603-2565-F20DD1460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741" y="2474596"/>
            <a:ext cx="6611194" cy="3513454"/>
          </a:xfrm>
          <a:prstGeom prst="rect">
            <a:avLst/>
          </a:prstGeom>
        </p:spPr>
      </p:pic>
      <p:pic>
        <p:nvPicPr>
          <p:cNvPr id="8" name="图片 7">
            <a:extLst>
              <a:ext uri="{FF2B5EF4-FFF2-40B4-BE49-F238E27FC236}">
                <a16:creationId xmlns:a16="http://schemas.microsoft.com/office/drawing/2014/main" id="{EFFA23EB-B123-47A0-EB8E-8038A1A00AD8}"/>
              </a:ext>
            </a:extLst>
          </p:cNvPr>
          <p:cNvPicPr>
            <a:picLocks noChangeAspect="1"/>
          </p:cNvPicPr>
          <p:nvPr/>
        </p:nvPicPr>
        <p:blipFill>
          <a:blip r:embed="rId4"/>
          <a:stretch>
            <a:fillRect/>
          </a:stretch>
        </p:blipFill>
        <p:spPr>
          <a:xfrm>
            <a:off x="717281" y="1862250"/>
            <a:ext cx="1951631" cy="4557954"/>
          </a:xfrm>
          <a:prstGeom prst="rect">
            <a:avLst/>
          </a:prstGeom>
        </p:spPr>
      </p:pic>
      <p:pic>
        <p:nvPicPr>
          <p:cNvPr id="9" name="图片 8">
            <a:extLst>
              <a:ext uri="{FF2B5EF4-FFF2-40B4-BE49-F238E27FC236}">
                <a16:creationId xmlns:a16="http://schemas.microsoft.com/office/drawing/2014/main" id="{1F7D0524-B758-0ED4-6D27-5BC46835DECB}"/>
              </a:ext>
            </a:extLst>
          </p:cNvPr>
          <p:cNvPicPr>
            <a:picLocks noChangeAspect="1"/>
          </p:cNvPicPr>
          <p:nvPr/>
        </p:nvPicPr>
        <p:blipFill>
          <a:blip r:embed="rId5"/>
          <a:stretch>
            <a:fillRect/>
          </a:stretch>
        </p:blipFill>
        <p:spPr>
          <a:xfrm>
            <a:off x="2778307" y="1862250"/>
            <a:ext cx="1975458" cy="4557954"/>
          </a:xfrm>
          <a:prstGeom prst="rect">
            <a:avLst/>
          </a:prstGeom>
        </p:spPr>
      </p:pic>
    </p:spTree>
    <p:extLst>
      <p:ext uri="{BB962C8B-B14F-4D97-AF65-F5344CB8AC3E}">
        <p14:creationId xmlns:p14="http://schemas.microsoft.com/office/powerpoint/2010/main" val="392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7D55D-F444-1D6B-49EE-6C6107D5A4A5}"/>
            </a:ext>
          </a:extLst>
        </p:cNvPr>
        <p:cNvGrpSpPr/>
        <p:nvPr/>
      </p:nvGrpSpPr>
      <p:grpSpPr>
        <a:xfrm>
          <a:off x="0" y="0"/>
          <a:ext cx="0" cy="0"/>
          <a:chOff x="0" y="0"/>
          <a:chExt cx="0" cy="0"/>
        </a:xfrm>
      </p:grpSpPr>
      <p:sp>
        <p:nvSpPr>
          <p:cNvPr id="5" name="标题 6">
            <a:extLst>
              <a:ext uri="{FF2B5EF4-FFF2-40B4-BE49-F238E27FC236}">
                <a16:creationId xmlns:a16="http://schemas.microsoft.com/office/drawing/2014/main" id="{AC8AE4EB-3E8C-DE82-3681-0F7C4A5F504F}"/>
              </a:ext>
            </a:extLst>
          </p:cNvPr>
          <p:cNvSpPr txBox="1"/>
          <p:nvPr/>
        </p:nvSpPr>
        <p:spPr>
          <a:xfrm>
            <a:off x="605954" y="415496"/>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lang="zh-CN" altLang="en-US" sz="2800" dirty="0">
                <a:latin typeface="Arial" panose="020B0604020202020204" pitchFamily="34" charset="0"/>
              </a:rPr>
              <a:t>四、系统</a:t>
            </a:r>
            <a:r>
              <a:rPr lang="zh-CN" altLang="en-US" sz="2800" dirty="0">
                <a:latin typeface="Arial" panose="020B0604020202020204" pitchFamily="34" charset="0"/>
                <a:sym typeface="Arial" panose="020B0604020202020204" pitchFamily="34" charset="0"/>
              </a:rPr>
              <a:t>测试汇报</a:t>
            </a:r>
            <a:r>
              <a:rPr lang="en-US" altLang="zh-CN" sz="2800" dirty="0">
                <a:latin typeface="Arial" panose="020B0604020202020204" pitchFamily="34" charset="0"/>
                <a:sym typeface="Arial" panose="020B0604020202020204" pitchFamily="34" charset="0"/>
              </a:rPr>
              <a:t>/</a:t>
            </a:r>
            <a:r>
              <a:rPr lang="zh-CN" altLang="en-US" sz="2400" dirty="0">
                <a:solidFill>
                  <a:schemeClr val="tx1"/>
                </a:solidFill>
                <a:latin typeface="Arial" panose="020B0604020202020204" pitchFamily="34" charset="0"/>
                <a:sym typeface="Arial" panose="020B0604020202020204" pitchFamily="34" charset="0"/>
              </a:rPr>
              <a:t>①实证电站测试 </a:t>
            </a:r>
            <a:r>
              <a:rPr lang="en-US" altLang="zh-CN" sz="2400" dirty="0">
                <a:solidFill>
                  <a:schemeClr val="tx1"/>
                </a:solidFill>
                <a:latin typeface="Arial" panose="020B0604020202020204" pitchFamily="34" charset="0"/>
                <a:sym typeface="Arial" panose="020B0604020202020204" pitchFamily="34" charset="0"/>
              </a:rPr>
              <a:t>/ </a:t>
            </a:r>
            <a:r>
              <a:rPr lang="zh-CN" altLang="en-US" sz="2400" b="0" dirty="0">
                <a:solidFill>
                  <a:srgbClr val="FF7900"/>
                </a:solidFill>
              </a:rPr>
              <a:t>合肥绿色港湾</a:t>
            </a:r>
            <a:r>
              <a:rPr lang="zh-CN" altLang="en-US" sz="2400" b="0" dirty="0">
                <a:solidFill>
                  <a:schemeClr val="tx1"/>
                </a:solidFill>
                <a:latin typeface="Arial" panose="020B0604020202020204" pitchFamily="34" charset="0"/>
                <a:sym typeface="Arial" panose="020B0604020202020204" pitchFamily="34" charset="0"/>
              </a:rPr>
              <a:t>充电桩模式及限功率</a:t>
            </a:r>
            <a:endParaRPr lang="en-US" altLang="zh-CN" sz="2400" b="0" dirty="0">
              <a:solidFill>
                <a:schemeClr val="tx1"/>
              </a:solidFill>
              <a:latin typeface="Arial" panose="020B0604020202020204" pitchFamily="34" charset="0"/>
              <a:sym typeface="Arial" panose="020B0604020202020204" pitchFamily="34" charset="0"/>
            </a:endParaRPr>
          </a:p>
        </p:txBody>
      </p:sp>
      <p:sp>
        <p:nvSpPr>
          <p:cNvPr id="2" name="灯片编号占位符 1">
            <a:extLst>
              <a:ext uri="{FF2B5EF4-FFF2-40B4-BE49-F238E27FC236}">
                <a16:creationId xmlns:a16="http://schemas.microsoft.com/office/drawing/2014/main" id="{5468E183-2A4E-D29A-7F24-85675A7C3C79}"/>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sym typeface="Arial" panose="020B0604020202020204" pitchFamily="34" charset="0"/>
              </a:rPr>
              <a:t>7</a:t>
            </a:fld>
            <a:endParaRPr lang="zh-CN" altLang="en-US" dirty="0">
              <a:sym typeface="Arial" panose="020B0604020202020204" pitchFamily="34" charset="0"/>
            </a:endParaRPr>
          </a:p>
        </p:txBody>
      </p:sp>
      <p:pic>
        <p:nvPicPr>
          <p:cNvPr id="3" name="图片 2">
            <a:extLst>
              <a:ext uri="{FF2B5EF4-FFF2-40B4-BE49-F238E27FC236}">
                <a16:creationId xmlns:a16="http://schemas.microsoft.com/office/drawing/2014/main" id="{B66EF659-9C4E-9278-8715-2F74F9308E45}"/>
              </a:ext>
            </a:extLst>
          </p:cNvPr>
          <p:cNvPicPr>
            <a:picLocks noChangeAspect="1"/>
          </p:cNvPicPr>
          <p:nvPr/>
        </p:nvPicPr>
        <p:blipFill>
          <a:blip r:embed="rId3"/>
          <a:stretch>
            <a:fillRect/>
          </a:stretch>
        </p:blipFill>
        <p:spPr>
          <a:xfrm>
            <a:off x="1001116" y="3568345"/>
            <a:ext cx="3302836" cy="2790741"/>
          </a:xfrm>
          <a:prstGeom prst="rect">
            <a:avLst/>
          </a:prstGeom>
          <a:noFill/>
          <a:ln>
            <a:noFill/>
          </a:ln>
          <a:effectLst>
            <a:outerShdw blurRad="190500" dist="228600" dir="2700000" algn="ctr">
              <a:srgbClr val="000000">
                <a:alpha val="30000"/>
              </a:srgbClr>
            </a:outerShdw>
            <a:softEdge rad="63500"/>
          </a:effectLst>
          <a:scene3d>
            <a:camera prst="orthographicFront">
              <a:rot lat="0" lon="0" rev="0"/>
            </a:camera>
            <a:lightRig rig="glow" dir="t">
              <a:rot lat="0" lon="0" rev="4800000"/>
            </a:lightRig>
          </a:scene3d>
          <a:sp3d prstMaterial="matte">
            <a:bevelT w="127000" h="63500"/>
          </a:sp3d>
        </p:spPr>
      </p:pic>
      <p:pic>
        <p:nvPicPr>
          <p:cNvPr id="4" name="图片 3">
            <a:extLst>
              <a:ext uri="{FF2B5EF4-FFF2-40B4-BE49-F238E27FC236}">
                <a16:creationId xmlns:a16="http://schemas.microsoft.com/office/drawing/2014/main" id="{3D0030E3-67C3-5E26-FC69-87F687460F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015" y="1245423"/>
            <a:ext cx="3771038" cy="2200143"/>
          </a:xfrm>
          <a:prstGeom prst="rect">
            <a:avLst/>
          </a:prstGeom>
          <a:noFill/>
          <a:ln>
            <a:noFill/>
          </a:ln>
          <a:effectLst>
            <a:outerShdw blurRad="190500" dist="228600" dir="2700000" algn="ctr">
              <a:srgbClr val="000000">
                <a:alpha val="30000"/>
              </a:srgbClr>
            </a:outerShdw>
            <a:softEdge rad="63500"/>
          </a:effectLst>
          <a:scene3d>
            <a:camera prst="orthographicFront">
              <a:rot lat="0" lon="0" rev="0"/>
            </a:camera>
            <a:lightRig rig="glow" dir="t">
              <a:rot lat="0" lon="0" rev="4800000"/>
            </a:lightRig>
          </a:scene3d>
          <a:sp3d prstMaterial="matte">
            <a:bevelT w="127000" h="63500"/>
          </a:sp3d>
        </p:spPr>
      </p:pic>
      <p:pic>
        <p:nvPicPr>
          <p:cNvPr id="6" name="图片 5">
            <a:extLst>
              <a:ext uri="{FF2B5EF4-FFF2-40B4-BE49-F238E27FC236}">
                <a16:creationId xmlns:a16="http://schemas.microsoft.com/office/drawing/2014/main" id="{847C3592-3272-BDA3-9001-C63457CA640F}"/>
              </a:ext>
            </a:extLst>
          </p:cNvPr>
          <p:cNvPicPr>
            <a:picLocks noChangeAspect="1"/>
          </p:cNvPicPr>
          <p:nvPr/>
        </p:nvPicPr>
        <p:blipFill>
          <a:blip r:embed="rId5"/>
          <a:srcRect t="15036" b="7832"/>
          <a:stretch/>
        </p:blipFill>
        <p:spPr>
          <a:xfrm>
            <a:off x="4809506" y="1393918"/>
            <a:ext cx="6653479" cy="4781595"/>
          </a:xfrm>
          <a:prstGeom prst="rect">
            <a:avLst/>
          </a:prstGeom>
          <a:noFill/>
          <a:ln>
            <a:noFill/>
          </a:ln>
          <a:effectLst>
            <a:outerShdw blurRad="190500" dist="228600" dir="2700000" algn="ctr">
              <a:srgbClr val="000000">
                <a:alpha val="30000"/>
              </a:srgbClr>
            </a:outerShdw>
            <a:softEdge rad="63500"/>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37759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5B301-7290-CDF3-F2E2-860AF6EBB0AE}"/>
            </a:ext>
          </a:extLst>
        </p:cNvPr>
        <p:cNvGrpSpPr/>
        <p:nvPr/>
      </p:nvGrpSpPr>
      <p:grpSpPr>
        <a:xfrm>
          <a:off x="0" y="0"/>
          <a:ext cx="0" cy="0"/>
          <a:chOff x="0" y="0"/>
          <a:chExt cx="0" cy="0"/>
        </a:xfrm>
      </p:grpSpPr>
      <p:sp>
        <p:nvSpPr>
          <p:cNvPr id="5" name="标题 6">
            <a:extLst>
              <a:ext uri="{FF2B5EF4-FFF2-40B4-BE49-F238E27FC236}">
                <a16:creationId xmlns:a16="http://schemas.microsoft.com/office/drawing/2014/main" id="{B3FBB075-673F-6BBF-A11E-24034AFF2575}"/>
              </a:ext>
            </a:extLst>
          </p:cNvPr>
          <p:cNvSpPr txBox="1"/>
          <p:nvPr/>
        </p:nvSpPr>
        <p:spPr>
          <a:xfrm>
            <a:off x="605954" y="415496"/>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lang="zh-CN" altLang="en-US" sz="2800" dirty="0">
                <a:latin typeface="Arial" panose="020B0604020202020204" pitchFamily="34" charset="0"/>
              </a:rPr>
              <a:t>四、系统</a:t>
            </a:r>
            <a:r>
              <a:rPr lang="zh-CN" altLang="en-US" sz="2800" dirty="0">
                <a:latin typeface="Arial" panose="020B0604020202020204" pitchFamily="34" charset="0"/>
                <a:sym typeface="Arial" panose="020B0604020202020204" pitchFamily="34" charset="0"/>
              </a:rPr>
              <a:t>测试汇报</a:t>
            </a:r>
            <a:r>
              <a:rPr lang="en-US" altLang="zh-CN" sz="2800" dirty="0">
                <a:latin typeface="Arial" panose="020B0604020202020204" pitchFamily="34" charset="0"/>
                <a:sym typeface="Arial" panose="020B0604020202020204" pitchFamily="34" charset="0"/>
              </a:rPr>
              <a:t>/</a:t>
            </a:r>
            <a:r>
              <a:rPr lang="zh-CN" altLang="en-US" sz="2400" dirty="0">
                <a:solidFill>
                  <a:schemeClr val="tx1"/>
                </a:solidFill>
                <a:latin typeface="Arial" panose="020B0604020202020204" pitchFamily="34" charset="0"/>
                <a:sym typeface="Arial" panose="020B0604020202020204" pitchFamily="34" charset="0"/>
              </a:rPr>
              <a:t>①实证电站测试 </a:t>
            </a:r>
            <a:r>
              <a:rPr lang="en-US" altLang="zh-CN" sz="2400" dirty="0">
                <a:solidFill>
                  <a:schemeClr val="tx1"/>
                </a:solidFill>
                <a:latin typeface="Arial" panose="020B0604020202020204" pitchFamily="34" charset="0"/>
                <a:sym typeface="Arial" panose="020B0604020202020204" pitchFamily="34" charset="0"/>
              </a:rPr>
              <a:t>/ </a:t>
            </a:r>
            <a:r>
              <a:rPr lang="zh-CN" altLang="en-US" sz="2400" b="0" dirty="0">
                <a:solidFill>
                  <a:srgbClr val="FF7900"/>
                </a:solidFill>
              </a:rPr>
              <a:t>合肥绿色港湾</a:t>
            </a:r>
            <a:r>
              <a:rPr lang="zh-CN" altLang="en-US" sz="2400" b="0" dirty="0">
                <a:solidFill>
                  <a:schemeClr val="tx1"/>
                </a:solidFill>
                <a:latin typeface="Arial" panose="020B0604020202020204" pitchFamily="34" charset="0"/>
                <a:sym typeface="Arial" panose="020B0604020202020204" pitchFamily="34" charset="0"/>
              </a:rPr>
              <a:t>安全用电测试</a:t>
            </a:r>
            <a:endParaRPr lang="en-US" altLang="zh-CN" sz="2400" b="0" dirty="0">
              <a:solidFill>
                <a:schemeClr val="tx1"/>
              </a:solidFill>
              <a:latin typeface="Arial" panose="020B0604020202020204" pitchFamily="34" charset="0"/>
              <a:sym typeface="Arial" panose="020B0604020202020204" pitchFamily="34" charset="0"/>
            </a:endParaRPr>
          </a:p>
        </p:txBody>
      </p:sp>
      <p:sp>
        <p:nvSpPr>
          <p:cNvPr id="2" name="灯片编号占位符 1">
            <a:extLst>
              <a:ext uri="{FF2B5EF4-FFF2-40B4-BE49-F238E27FC236}">
                <a16:creationId xmlns:a16="http://schemas.microsoft.com/office/drawing/2014/main" id="{E2E835AC-013E-65E1-A5B2-7BC1D1299B0D}"/>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sym typeface="Arial" panose="020B0604020202020204" pitchFamily="34" charset="0"/>
              </a:rPr>
              <a:t>8</a:t>
            </a:fld>
            <a:endParaRPr lang="zh-CN" altLang="en-US" dirty="0">
              <a:sym typeface="Arial" panose="020B0604020202020204" pitchFamily="34" charset="0"/>
            </a:endParaRPr>
          </a:p>
        </p:txBody>
      </p:sp>
      <p:pic>
        <p:nvPicPr>
          <p:cNvPr id="3" name="图片 2">
            <a:extLst>
              <a:ext uri="{FF2B5EF4-FFF2-40B4-BE49-F238E27FC236}">
                <a16:creationId xmlns:a16="http://schemas.microsoft.com/office/drawing/2014/main" id="{4C6559C3-4502-8AEB-E754-7626200503C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83554" y="2012504"/>
            <a:ext cx="3635022" cy="2306578"/>
          </a:xfrm>
          <a:prstGeom prst="rect">
            <a:avLst/>
          </a:prstGeom>
          <a:noFill/>
          <a:ln>
            <a:noFill/>
          </a:ln>
          <a:effectLst>
            <a:outerShdw blurRad="190500" dist="228600" dir="2700000" algn="ctr">
              <a:srgbClr val="000000">
                <a:alpha val="30000"/>
              </a:srgbClr>
            </a:outerShdw>
            <a:softEdge rad="63500"/>
          </a:effectLst>
          <a:scene3d>
            <a:camera prst="orthographicFront">
              <a:rot lat="0" lon="0" rev="0"/>
            </a:camera>
            <a:lightRig rig="glow" dir="t">
              <a:rot lat="0" lon="0" rev="4800000"/>
            </a:lightRig>
          </a:scene3d>
          <a:sp3d prstMaterial="matte">
            <a:bevelT w="127000" h="63500"/>
          </a:sp3d>
        </p:spPr>
      </p:pic>
      <p:pic>
        <p:nvPicPr>
          <p:cNvPr id="4" name="图片 3">
            <a:extLst>
              <a:ext uri="{FF2B5EF4-FFF2-40B4-BE49-F238E27FC236}">
                <a16:creationId xmlns:a16="http://schemas.microsoft.com/office/drawing/2014/main" id="{540D2D9C-E3BD-DE64-61AD-09D45FA8419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124624" y="2012503"/>
            <a:ext cx="3635024" cy="2306578"/>
          </a:xfrm>
          <a:prstGeom prst="rect">
            <a:avLst/>
          </a:prstGeom>
          <a:noFill/>
          <a:ln>
            <a:noFill/>
          </a:ln>
          <a:effectLst>
            <a:outerShdw blurRad="190500" dist="228600" dir="2700000" algn="ctr">
              <a:srgbClr val="000000">
                <a:alpha val="30000"/>
              </a:srgbClr>
            </a:outerShdw>
            <a:softEdge rad="63500"/>
          </a:effectLst>
          <a:scene3d>
            <a:camera prst="orthographicFront">
              <a:rot lat="0" lon="0" rev="0"/>
            </a:camera>
            <a:lightRig rig="glow" dir="t">
              <a:rot lat="0" lon="0" rev="4800000"/>
            </a:lightRig>
          </a:scene3d>
          <a:sp3d prstMaterial="matte">
            <a:bevelT w="127000" h="63500"/>
          </a:sp3d>
        </p:spPr>
      </p:pic>
      <p:pic>
        <p:nvPicPr>
          <p:cNvPr id="6" name="图片 5">
            <a:extLst>
              <a:ext uri="{FF2B5EF4-FFF2-40B4-BE49-F238E27FC236}">
                <a16:creationId xmlns:a16="http://schemas.microsoft.com/office/drawing/2014/main" id="{E6310CD6-FC64-97E6-7AA2-9845794C0DF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7027" y="1348280"/>
            <a:ext cx="2306578" cy="3635023"/>
          </a:xfrm>
          <a:prstGeom prst="rect">
            <a:avLst/>
          </a:prstGeom>
          <a:noFill/>
          <a:ln>
            <a:noFill/>
          </a:ln>
          <a:effectLst>
            <a:outerShdw blurRad="190500" dist="228600" dir="2700000" algn="ctr">
              <a:srgbClr val="000000">
                <a:alpha val="30000"/>
              </a:srgbClr>
            </a:outerShdw>
            <a:softEdge rad="63500"/>
          </a:effectLst>
          <a:scene3d>
            <a:camera prst="orthographicFront">
              <a:rot lat="0" lon="0" rev="0"/>
            </a:camera>
            <a:lightRig rig="glow" dir="t">
              <a:rot lat="0" lon="0" rev="4800000"/>
            </a:lightRig>
          </a:scene3d>
          <a:sp3d prstMaterial="matte">
            <a:bevelT w="127000" h="63500"/>
          </a:sp3d>
        </p:spPr>
      </p:pic>
      <p:sp>
        <p:nvSpPr>
          <p:cNvPr id="9" name="文本框 8">
            <a:extLst>
              <a:ext uri="{FF2B5EF4-FFF2-40B4-BE49-F238E27FC236}">
                <a16:creationId xmlns:a16="http://schemas.microsoft.com/office/drawing/2014/main" id="{B3D0168F-1547-7E10-3ACE-F6EBA3AF58CB}"/>
              </a:ext>
            </a:extLst>
          </p:cNvPr>
          <p:cNvSpPr txBox="1"/>
          <p:nvPr/>
        </p:nvSpPr>
        <p:spPr>
          <a:xfrm>
            <a:off x="480058" y="5158757"/>
            <a:ext cx="11056503" cy="1200329"/>
          </a:xfrm>
          <a:prstGeom prst="rect">
            <a:avLst/>
          </a:prstGeom>
          <a:noFill/>
        </p:spPr>
        <p:txBody>
          <a:bodyPr wrap="square">
            <a:spAutoFit/>
          </a:bodyPr>
          <a:lstStyle/>
          <a:p>
            <a:pPr>
              <a:lnSpc>
                <a:spcPct val="150000"/>
              </a:lnSpc>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漏电流预警、告警、保护功能正常；</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过流告警、保护功能正常；</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取电回路过流告警；</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入户总开过流告警；</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）欠压告警功能正常；</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光伏专用断路器故障诊断；</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市电掉电故障诊断功能正常；</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断路器人为关断告警功能正常；</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智能插座过载保护正常。</a:t>
            </a:r>
            <a:endParaRPr lang="zh-CN" altLang="en-US" sz="16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F987E70-C864-D077-9DB6-1F824E07C85E}"/>
              </a:ext>
            </a:extLst>
          </p:cNvPr>
          <p:cNvPicPr>
            <a:picLocks noChangeAspect="1"/>
          </p:cNvPicPr>
          <p:nvPr/>
        </p:nvPicPr>
        <p:blipFill>
          <a:blip r:embed="rId6"/>
          <a:stretch>
            <a:fillRect/>
          </a:stretch>
        </p:blipFill>
        <p:spPr>
          <a:xfrm>
            <a:off x="7601558" y="1348279"/>
            <a:ext cx="4173243" cy="3635023"/>
          </a:xfrm>
          <a:prstGeom prst="rect">
            <a:avLst/>
          </a:prstGeom>
        </p:spPr>
      </p:pic>
    </p:spTree>
    <p:extLst>
      <p:ext uri="{BB962C8B-B14F-4D97-AF65-F5344CB8AC3E}">
        <p14:creationId xmlns:p14="http://schemas.microsoft.com/office/powerpoint/2010/main" val="248609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4A436-9998-FF22-6A69-0D757856FA19}"/>
            </a:ext>
          </a:extLst>
        </p:cNvPr>
        <p:cNvGrpSpPr/>
        <p:nvPr/>
      </p:nvGrpSpPr>
      <p:grpSpPr>
        <a:xfrm>
          <a:off x="0" y="0"/>
          <a:ext cx="0" cy="0"/>
          <a:chOff x="0" y="0"/>
          <a:chExt cx="0" cy="0"/>
        </a:xfrm>
      </p:grpSpPr>
      <p:sp>
        <p:nvSpPr>
          <p:cNvPr id="5" name="标题 6">
            <a:extLst>
              <a:ext uri="{FF2B5EF4-FFF2-40B4-BE49-F238E27FC236}">
                <a16:creationId xmlns:a16="http://schemas.microsoft.com/office/drawing/2014/main" id="{82AF55D3-B2CF-D65F-5690-C122FF6E9592}"/>
              </a:ext>
            </a:extLst>
          </p:cNvPr>
          <p:cNvSpPr txBox="1"/>
          <p:nvPr/>
        </p:nvSpPr>
        <p:spPr>
          <a:xfrm>
            <a:off x="364506" y="436622"/>
            <a:ext cx="10980092" cy="480332"/>
          </a:xfrm>
          <a:prstGeom prst="rect">
            <a:avLst/>
          </a:prstGeom>
        </p:spPr>
        <p:txBody>
          <a:bodyPr vert="horz" lIns="91440" tIns="45720" rIns="91440" bIns="45720" rtlCol="0" anchor="t">
            <a:noAutofit/>
          </a:bodyPr>
          <a:lstStyle>
            <a:lvl1pPr>
              <a:lnSpc>
                <a:spcPct val="90000"/>
              </a:lnSpc>
              <a:spcBef>
                <a:spcPct val="0"/>
              </a:spcBef>
              <a:buNone/>
              <a:defRPr sz="2000" b="1">
                <a:solidFill>
                  <a:schemeClr val="bg2"/>
                </a:solidFill>
                <a:latin typeface="微软雅黑" panose="020B0503020204020204" pitchFamily="34" charset="-122"/>
                <a:ea typeface="微软雅黑" panose="020B0503020204020204" pitchFamily="34" charset="-122"/>
                <a:cs typeface="+mj-cs"/>
              </a:defRPr>
            </a:lvl1pPr>
          </a:lstStyle>
          <a:p>
            <a:r>
              <a:rPr kumimoji="1" lang="zh-CN" altLang="en-US" sz="2800" b="1" dirty="0">
                <a:solidFill>
                  <a:srgbClr val="FF7900"/>
                </a:solidFill>
                <a:latin typeface="微软雅黑" pitchFamily="34" charset="-122"/>
                <a:ea typeface="微软雅黑" pitchFamily="34" charset="-122"/>
              </a:rPr>
              <a:t>四</a:t>
            </a:r>
            <a:r>
              <a:rPr lang="zh-CN" altLang="en-US" sz="2800" dirty="0">
                <a:latin typeface="Arial" panose="020B0604020202020204" pitchFamily="34" charset="0"/>
              </a:rPr>
              <a:t>、系统</a:t>
            </a:r>
            <a:r>
              <a:rPr lang="zh-CN" altLang="en-US" sz="2800" dirty="0">
                <a:latin typeface="Arial" panose="020B0604020202020204" pitchFamily="34" charset="0"/>
                <a:sym typeface="Arial" panose="020B0604020202020204" pitchFamily="34" charset="0"/>
              </a:rPr>
              <a:t>测试汇报</a:t>
            </a:r>
            <a:r>
              <a:rPr lang="en-US" altLang="zh-CN" sz="2800" dirty="0">
                <a:latin typeface="Arial" panose="020B0604020202020204" pitchFamily="34" charset="0"/>
                <a:sym typeface="Arial" panose="020B0604020202020204" pitchFamily="34" charset="0"/>
              </a:rPr>
              <a:t>/</a:t>
            </a:r>
            <a:r>
              <a:rPr lang="zh-CN" altLang="en-US" sz="2400" dirty="0">
                <a:solidFill>
                  <a:schemeClr val="tx1"/>
                </a:solidFill>
                <a:latin typeface="Arial" panose="020B0604020202020204" pitchFamily="34" charset="0"/>
                <a:sym typeface="Arial" panose="020B0604020202020204" pitchFamily="34" charset="0"/>
              </a:rPr>
              <a:t>①实证电站测试</a:t>
            </a:r>
            <a:r>
              <a:rPr lang="en-US" altLang="zh-CN" sz="2400" dirty="0">
                <a:solidFill>
                  <a:schemeClr val="tx1"/>
                </a:solidFill>
                <a:latin typeface="Arial" panose="020B0604020202020204" pitchFamily="34" charset="0"/>
                <a:sym typeface="Arial" panose="020B0604020202020204" pitchFamily="34" charset="0"/>
              </a:rPr>
              <a:t>/ </a:t>
            </a:r>
            <a:r>
              <a:rPr lang="zh-CN" altLang="en-US" sz="2400" b="0" dirty="0">
                <a:latin typeface="Arial" panose="020B0604020202020204" pitchFamily="34" charset="0"/>
                <a:sym typeface="Arial" panose="020B0604020202020204" pitchFamily="34" charset="0"/>
              </a:rPr>
              <a:t>智能建议专项实证测试</a:t>
            </a:r>
          </a:p>
          <a:p>
            <a:endParaRPr lang="zh-CN" altLang="en-US" dirty="0">
              <a:solidFill>
                <a:schemeClr val="tx1"/>
              </a:solidFill>
              <a:latin typeface="Arial" panose="020B0604020202020204" pitchFamily="34" charset="0"/>
              <a:sym typeface="Arial" panose="020B0604020202020204" pitchFamily="34" charset="0"/>
            </a:endParaRPr>
          </a:p>
        </p:txBody>
      </p:sp>
      <p:sp>
        <p:nvSpPr>
          <p:cNvPr id="2" name="灯片编号占位符 1">
            <a:extLst>
              <a:ext uri="{FF2B5EF4-FFF2-40B4-BE49-F238E27FC236}">
                <a16:creationId xmlns:a16="http://schemas.microsoft.com/office/drawing/2014/main" id="{CC971DAF-C81E-C225-12A3-5CFF5D185262}"/>
              </a:ext>
            </a:extLst>
          </p:cNvPr>
          <p:cNvSpPr>
            <a:spLocks noGrp="1"/>
          </p:cNvSpPr>
          <p:nvPr>
            <p:ph type="sldNum" sz="quarter" idx="4"/>
          </p:nvPr>
        </p:nvSpPr>
        <p:spPr>
          <a:xfrm>
            <a:off x="8951976" y="6359086"/>
            <a:ext cx="1546927" cy="365125"/>
          </a:xfrm>
        </p:spPr>
        <p:txBody>
          <a:bodyPr/>
          <a:lstStyle/>
          <a:p>
            <a:fld id="{E5DA641C-B17E-4136-B66A-BE4927EA7F1E}" type="slidenum">
              <a:rPr lang="zh-CN" altLang="en-US" smtClean="0">
                <a:sym typeface="Arial" panose="020B0604020202020204" pitchFamily="34" charset="0"/>
              </a:rPr>
              <a:t>9</a:t>
            </a:fld>
            <a:endParaRPr lang="zh-CN" altLang="en-US" dirty="0">
              <a:sym typeface="Arial" panose="020B0604020202020204" pitchFamily="34" charset="0"/>
            </a:endParaRPr>
          </a:p>
        </p:txBody>
      </p:sp>
      <p:graphicFrame>
        <p:nvGraphicFramePr>
          <p:cNvPr id="3" name="表格 2">
            <a:extLst>
              <a:ext uri="{FF2B5EF4-FFF2-40B4-BE49-F238E27FC236}">
                <a16:creationId xmlns:a16="http://schemas.microsoft.com/office/drawing/2014/main" id="{78416E90-82B3-A041-D1B2-B3991C354E71}"/>
              </a:ext>
            </a:extLst>
          </p:cNvPr>
          <p:cNvGraphicFramePr>
            <a:graphicFrameLocks noGrp="1"/>
          </p:cNvGraphicFramePr>
          <p:nvPr/>
        </p:nvGraphicFramePr>
        <p:xfrm>
          <a:off x="512532" y="1792863"/>
          <a:ext cx="10980091" cy="4198078"/>
        </p:xfrm>
        <a:graphic>
          <a:graphicData uri="http://schemas.openxmlformats.org/drawingml/2006/table">
            <a:tbl>
              <a:tblPr firstRow="1" bandRow="1">
                <a:tableStyleId>{5C22544A-7EE6-4342-B048-85BDC9FD1C3A}</a:tableStyleId>
              </a:tblPr>
              <a:tblGrid>
                <a:gridCol w="648785">
                  <a:extLst>
                    <a:ext uri="{9D8B030D-6E8A-4147-A177-3AD203B41FA5}">
                      <a16:colId xmlns:a16="http://schemas.microsoft.com/office/drawing/2014/main" val="20001"/>
                    </a:ext>
                  </a:extLst>
                </a:gridCol>
                <a:gridCol w="991903">
                  <a:extLst>
                    <a:ext uri="{9D8B030D-6E8A-4147-A177-3AD203B41FA5}">
                      <a16:colId xmlns:a16="http://schemas.microsoft.com/office/drawing/2014/main" val="778152341"/>
                    </a:ext>
                  </a:extLst>
                </a:gridCol>
                <a:gridCol w="1706399">
                  <a:extLst>
                    <a:ext uri="{9D8B030D-6E8A-4147-A177-3AD203B41FA5}">
                      <a16:colId xmlns:a16="http://schemas.microsoft.com/office/drawing/2014/main" val="568570582"/>
                    </a:ext>
                  </a:extLst>
                </a:gridCol>
                <a:gridCol w="2896781">
                  <a:extLst>
                    <a:ext uri="{9D8B030D-6E8A-4147-A177-3AD203B41FA5}">
                      <a16:colId xmlns:a16="http://schemas.microsoft.com/office/drawing/2014/main" val="269708781"/>
                    </a:ext>
                  </a:extLst>
                </a:gridCol>
                <a:gridCol w="2559975">
                  <a:extLst>
                    <a:ext uri="{9D8B030D-6E8A-4147-A177-3AD203B41FA5}">
                      <a16:colId xmlns:a16="http://schemas.microsoft.com/office/drawing/2014/main" val="1896910053"/>
                    </a:ext>
                  </a:extLst>
                </a:gridCol>
                <a:gridCol w="1183969">
                  <a:extLst>
                    <a:ext uri="{9D8B030D-6E8A-4147-A177-3AD203B41FA5}">
                      <a16:colId xmlns:a16="http://schemas.microsoft.com/office/drawing/2014/main" val="945347912"/>
                    </a:ext>
                  </a:extLst>
                </a:gridCol>
                <a:gridCol w="992279">
                  <a:extLst>
                    <a:ext uri="{9D8B030D-6E8A-4147-A177-3AD203B41FA5}">
                      <a16:colId xmlns:a16="http://schemas.microsoft.com/office/drawing/2014/main" val="2539648475"/>
                    </a:ext>
                  </a:extLst>
                </a:gridCol>
              </a:tblGrid>
              <a:tr h="810969">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测试类别</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测试变量</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测试场景</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测试样本</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测试时间</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日均降费率</a:t>
                      </a:r>
                    </a:p>
                  </a:txBody>
                  <a:tcPr marL="91419" marR="91419" marT="45709" marB="45709" anchor="ctr">
                    <a:solidFill>
                      <a:srgbClr val="FF7900"/>
                    </a:solidFill>
                  </a:tcPr>
                </a:tc>
                <a:tc>
                  <a:txBody>
                    <a:body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测试结论</a:t>
                      </a:r>
                    </a:p>
                  </a:txBody>
                  <a:tcPr marL="91419" marR="91419" marT="45709" marB="45709" anchor="ctr">
                    <a:solidFill>
                      <a:srgbClr val="FF7900"/>
                    </a:solidFill>
                  </a:tcPr>
                </a:tc>
                <a:extLst>
                  <a:ext uri="{0D108BD9-81ED-4DB2-BD59-A6C34878D82A}">
                    <a16:rowId xmlns:a16="http://schemas.microsoft.com/office/drawing/2014/main" val="101643895"/>
                  </a:ext>
                </a:extLst>
              </a:tr>
              <a:tr h="883407">
                <a:tc rowSpan="4">
                  <a:txBody>
                    <a:bodyPr/>
                    <a:lstStyle/>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智能建议算法效果实证测试</a:t>
                      </a:r>
                    </a:p>
                  </a:txBody>
                  <a:tcPr marL="91419" marR="91419" marT="45709" marB="45709" anchor="ctr">
                    <a:solidFill>
                      <a:schemeClr val="bg1">
                        <a:lumMod val="95000"/>
                      </a:schemeClr>
                    </a:solidFill>
                  </a:tcPr>
                </a:tc>
                <a:tc rowSpan="4">
                  <a:txBody>
                    <a:bodyPr/>
                    <a:lstStyle/>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并网模式</a:t>
                      </a:r>
                    </a:p>
                  </a:txBody>
                  <a:tcPr marL="91419" marR="91419" marT="45709" marB="45709" anchor="ctr">
                    <a:solidFill>
                      <a:schemeClr val="bg1">
                        <a:lumMod val="95000"/>
                      </a:schemeClr>
                    </a:solidFill>
                  </a:tcPr>
                </a:tc>
                <a:tc rowSpan="2">
                  <a:txBody>
                    <a:bodyPr/>
                    <a:lstStyle/>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自发自用余电上网</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algn="ctr"/>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新能源</a:t>
                      </a:r>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T 15kW/20kWh</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algn="ctr"/>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2025/04/01-2025/04/16</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66.24%</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rgbClr val="54B244"/>
                          </a:solidFill>
                          <a:latin typeface="+mn-lt"/>
                          <a:ea typeface="+mn-ea"/>
                          <a:cs typeface="+mn-cs"/>
                        </a:rPr>
                        <a:t>PASS</a:t>
                      </a:r>
                      <a:endParaRPr lang="zh-CN" altLang="en-US" sz="1400" kern="1200" dirty="0">
                        <a:solidFill>
                          <a:srgbClr val="54B244"/>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169289673"/>
                  </a:ext>
                </a:extLst>
              </a:tr>
              <a:tr h="103450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合肥包河众安绿色港湾达利庄园 </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15kW/10kWh</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algn="ct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2025/02/18</a:t>
                      </a:r>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2025/02/24</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algn="ctr"/>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21.69%</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rgbClr val="54B244"/>
                          </a:solidFill>
                          <a:latin typeface="+mn-lt"/>
                          <a:ea typeface="+mn-ea"/>
                          <a:cs typeface="+mn-cs"/>
                        </a:rPr>
                        <a:t>PASS</a:t>
                      </a:r>
                      <a:endParaRPr lang="zh-CN" altLang="en-US" sz="1400" kern="1200" dirty="0">
                        <a:solidFill>
                          <a:srgbClr val="54B244"/>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2999590251"/>
                  </a:ext>
                </a:extLst>
              </a:tr>
              <a:tr h="753644">
                <a:tc vMerge="1">
                  <a:txBody>
                    <a:bodyPr/>
                    <a:lstStyle/>
                    <a:p>
                      <a:endParaRPr lang="zh-CN" altLang="en-US"/>
                    </a:p>
                  </a:txBody>
                  <a:tcPr/>
                </a:tc>
                <a:tc vMerge="1">
                  <a:txBody>
                    <a:bodyPr/>
                    <a:lstStyle/>
                    <a:p>
                      <a:endParaRPr lang="zh-CN" altLang="en-US"/>
                    </a:p>
                  </a:txBody>
                  <a:tcPr/>
                </a:tc>
                <a:tc rowSpan="2">
                  <a:txBody>
                    <a:bodyPr/>
                    <a:lstStyle/>
                    <a:p>
                      <a:pPr marL="0" algn="ctr" defTabSz="914400" rtl="0" eaLnBrk="1" fontAlgn="ctr" latinLnBrk="0" hangingPunct="1"/>
                      <a:r>
                        <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Arial" panose="020B0604020202020204" pitchFamily="34" charset="0"/>
                        </a:rPr>
                        <a:t>无馈网</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新能源</a:t>
                      </a:r>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T 15kW/20kWh</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2025/04/17-2025/04/21</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81.52%</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rgbClr val="54B244"/>
                          </a:solidFill>
                          <a:latin typeface="+mn-lt"/>
                          <a:ea typeface="+mn-ea"/>
                          <a:cs typeface="+mn-cs"/>
                        </a:rPr>
                        <a:t>PASS</a:t>
                      </a:r>
                      <a:endParaRPr lang="zh-CN" altLang="en-US" sz="1400" kern="1200" dirty="0">
                        <a:solidFill>
                          <a:srgbClr val="54B244"/>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2157896973"/>
                  </a:ext>
                </a:extLst>
              </a:tr>
              <a:tr h="715556">
                <a:tc vMerge="1">
                  <a:txBody>
                    <a:bodyPr/>
                    <a:lstStyle/>
                    <a:p>
                      <a:pPr marL="0" algn="ctr" defTabSz="914400" rtl="0" eaLnBrk="1" fontAlgn="ctr" latinLnBrk="0" hangingPunct="1"/>
                      <a:endParaRPr lang="zh-CN" altLang="en-US" sz="16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91419" marR="91419" marT="45709" marB="45709" anchor="ctr">
                    <a:solidFill>
                      <a:schemeClr val="bg1">
                        <a:lumMod val="95000"/>
                      </a:schemeClr>
                    </a:solidFill>
                  </a:tcPr>
                </a:tc>
                <a:tc vMerge="1">
                  <a:txBody>
                    <a:bodyPr/>
                    <a:lstStyle/>
                    <a:p>
                      <a:pPr marL="0" algn="ctr" defTabSz="914400" rtl="0" eaLnBrk="1" fontAlgn="ctr" latinLnBrk="0" hangingPunct="1"/>
                      <a:endParaRPr lang="zh-CN" altLang="en-US" sz="12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91419" marR="91419" marT="45709" marB="45709" anchor="ctr">
                    <a:solidFill>
                      <a:schemeClr val="bg1">
                        <a:lumMod val="95000"/>
                      </a:schemeClr>
                    </a:solidFill>
                  </a:tcPr>
                </a:tc>
                <a:tc vMerge="1">
                  <a:txBody>
                    <a:bodyPr/>
                    <a:lstStyle/>
                    <a:p>
                      <a:endParaRPr dirty="0"/>
                    </a:p>
                  </a:txBody>
                  <a:tcPr marL="91419" marR="91419" marT="45709" marB="45709" anchor="ctr">
                    <a:solidFill>
                      <a:schemeClr val="bg1">
                        <a:lumMod val="95000"/>
                      </a:schemeClr>
                    </a:solidFill>
                  </a:tcPr>
                </a:tc>
                <a:tc>
                  <a:txBody>
                    <a:bodyPr/>
                    <a:lstStyle/>
                    <a:p>
                      <a:pPr algn="ctr"/>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北京朝阳康城花园</a:t>
                      </a:r>
                      <a:endPar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p>
                      <a:pPr algn="ctr"/>
                      <a:r>
                        <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 </a:t>
                      </a: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10kW/15kWh</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2025/04/01-2025/04/30</a:t>
                      </a:r>
                      <a:endParaRPr lang="zh-CN" altLang="en-US" sz="1400" b="0"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rPr>
                        <a:t>10.03%</a:t>
                      </a:r>
                      <a:endParaRPr lang="zh-CN" altLang="en-US" sz="1400" b="1" i="0" u="none" strike="noStrike" kern="1200" dirty="0">
                        <a:solidFill>
                          <a:schemeClr val="tx1">
                            <a:lumMod val="75000"/>
                          </a:schemeClr>
                        </a:solidFill>
                        <a:effectLst/>
                        <a:latin typeface="微软雅黑" panose="020B0503020204020204" pitchFamily="34" charset="-122"/>
                        <a:ea typeface="微软雅黑" panose="020B0503020204020204" pitchFamily="34" charset="-122"/>
                        <a:cs typeface="+mn-cs"/>
                      </a:endParaRPr>
                    </a:p>
                  </a:txBody>
                  <a:tcPr marL="7618" marR="7618" marT="7618"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rgbClr val="54B244"/>
                          </a:solidFill>
                          <a:latin typeface="+mn-lt"/>
                          <a:ea typeface="+mn-ea"/>
                          <a:cs typeface="+mn-cs"/>
                        </a:rPr>
                        <a:t>PASS</a:t>
                      </a:r>
                      <a:endParaRPr lang="zh-CN" altLang="en-US" sz="1400" kern="1200" dirty="0">
                        <a:solidFill>
                          <a:srgbClr val="54B244"/>
                        </a:solidFill>
                        <a:latin typeface="+mn-lt"/>
                        <a:ea typeface="+mn-ea"/>
                        <a:cs typeface="+mn-cs"/>
                      </a:endParaRPr>
                    </a:p>
                  </a:txBody>
                  <a:tcPr marL="7618" marR="7618" marT="7618" marB="0" anchor="ctr">
                    <a:solidFill>
                      <a:schemeClr val="bg1">
                        <a:lumMod val="95000"/>
                      </a:schemeClr>
                    </a:solidFill>
                  </a:tcPr>
                </a:tc>
                <a:extLst>
                  <a:ext uri="{0D108BD9-81ED-4DB2-BD59-A6C34878D82A}">
                    <a16:rowId xmlns:a16="http://schemas.microsoft.com/office/drawing/2014/main" val="1345549845"/>
                  </a:ext>
                </a:extLst>
              </a:tr>
            </a:tbl>
          </a:graphicData>
        </a:graphic>
      </p:graphicFrame>
      <p:sp>
        <p:nvSpPr>
          <p:cNvPr id="4" name="文本框 3">
            <a:extLst>
              <a:ext uri="{FF2B5EF4-FFF2-40B4-BE49-F238E27FC236}">
                <a16:creationId xmlns:a16="http://schemas.microsoft.com/office/drawing/2014/main" id="{7FC79849-4906-42BC-80BF-94153B49FE30}"/>
              </a:ext>
            </a:extLst>
          </p:cNvPr>
          <p:cNvSpPr txBox="1"/>
          <p:nvPr/>
        </p:nvSpPr>
        <p:spPr>
          <a:xfrm>
            <a:off x="512533" y="1256602"/>
            <a:ext cx="9319956"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FF7900"/>
                </a:solidFill>
                <a:latin typeface="+mn-ea"/>
              </a:rPr>
              <a:t>两种并网模式</a:t>
            </a:r>
            <a:r>
              <a:rPr lang="zh-CN" altLang="en-US" b="1" dirty="0">
                <a:latin typeface="+mn-ea"/>
              </a:rPr>
              <a:t>场景实证，推送建议均为</a:t>
            </a:r>
            <a:r>
              <a:rPr lang="zh-CN" altLang="en-US" b="1" dirty="0">
                <a:solidFill>
                  <a:srgbClr val="FF7900"/>
                </a:solidFill>
                <a:latin typeface="+mn-ea"/>
              </a:rPr>
              <a:t>有效建议，测试通过</a:t>
            </a:r>
            <a:endParaRPr lang="zh-CN" altLang="en-US" b="1" dirty="0">
              <a:solidFill>
                <a:srgbClr val="FF7900"/>
              </a:solidFill>
              <a:effectLst/>
              <a:latin typeface="+mn-ea"/>
            </a:endParaRPr>
          </a:p>
        </p:txBody>
      </p:sp>
    </p:spTree>
    <p:extLst>
      <p:ext uri="{BB962C8B-B14F-4D97-AF65-F5344CB8AC3E}">
        <p14:creationId xmlns:p14="http://schemas.microsoft.com/office/powerpoint/2010/main" val="38918247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f43639a-6af0-409b-9262-1acb1b1ce22f"/>
  <p:tag name="COMMONDATA" val="eyJoZGlkIjoiYjlhYWQwZGMwNGNjYzllZjc1YjUyMDhjN2JhZTJjNzgifQ=="/>
</p:tagLst>
</file>

<file path=ppt/theme/theme1.xml><?xml version="1.0" encoding="utf-8"?>
<a:theme xmlns:a="http://schemas.openxmlformats.org/drawingml/2006/main" name="阳光电源">
  <a:themeElements>
    <a:clrScheme name="自定义 1">
      <a:dk1>
        <a:srgbClr val="5F605F"/>
      </a:dk1>
      <a:lt1>
        <a:srgbClr val="FFFFFF"/>
      </a:lt1>
      <a:dk2>
        <a:srgbClr val="EBECEB"/>
      </a:dk2>
      <a:lt2>
        <a:srgbClr val="FF7901"/>
      </a:lt2>
      <a:accent1>
        <a:srgbClr val="EBECEB"/>
      </a:accent1>
      <a:accent2>
        <a:srgbClr val="EDB73F"/>
      </a:accent2>
      <a:accent3>
        <a:srgbClr val="54B144"/>
      </a:accent3>
      <a:accent4>
        <a:srgbClr val="54BABE"/>
      </a:accent4>
      <a:accent5>
        <a:srgbClr val="6D92FE"/>
      </a:accent5>
      <a:accent6>
        <a:srgbClr val="2A686F"/>
      </a:accent6>
      <a:hlink>
        <a:srgbClr val="FF7900"/>
      </a:hlink>
      <a:folHlink>
        <a:srgbClr val="5F605F"/>
      </a:folHlink>
    </a:clrScheme>
    <a:fontScheme name="自定义 6">
      <a:majorFont>
        <a:latin typeface="Helvetica"/>
        <a:ea typeface="微软雅黑"/>
        <a:cs typeface=""/>
      </a:majorFont>
      <a:minorFont>
        <a:latin typeface="Helvetic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6471</TotalTime>
  <Words>8131</Words>
  <Application>Microsoft Office PowerPoint</Application>
  <PresentationFormat>宽屏</PresentationFormat>
  <Paragraphs>1125</Paragraphs>
  <Slides>31</Slides>
  <Notes>31</Notes>
  <HiddenSlides>1</HiddenSlides>
  <MMClips>4</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2" baseType="lpstr">
      <vt:lpstr>Microsoft YaHei Regular</vt:lpstr>
      <vt:lpstr>等线</vt:lpstr>
      <vt:lpstr>黑体</vt:lpstr>
      <vt:lpstr>微软雅黑</vt:lpstr>
      <vt:lpstr>Arial</vt:lpstr>
      <vt:lpstr>Calibri</vt:lpstr>
      <vt:lpstr>Cambria Math</vt:lpstr>
      <vt:lpstr>Helvetica</vt:lpstr>
      <vt:lpstr>Wingdings</vt:lpstr>
      <vt:lpstr>阳光电源</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分布式低压无功治理装置V1项目TR5评审汇报</dc:title>
  <dc:creator>wang yunqi</dc:creator>
  <cp:lastModifiedBy>Administrator</cp:lastModifiedBy>
  <cp:revision>272</cp:revision>
  <dcterms:created xsi:type="dcterms:W3CDTF">2025-04-27T11:50:19Z</dcterms:created>
  <dcterms:modified xsi:type="dcterms:W3CDTF">2025-10-08T11:39:40Z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0F737766CCC64538A2E0959660162C2C</vt:lpwstr>
  </property>
</Properties>
</file>